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92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86" r:id="rId121"/>
    <p:sldId id="387" r:id="rId122"/>
    <p:sldId id="388" r:id="rId123"/>
    <p:sldId id="393" r:id="rId124"/>
    <p:sldId id="394" r:id="rId125"/>
    <p:sldId id="395" r:id="rId126"/>
    <p:sldId id="396" r:id="rId127"/>
    <p:sldId id="389" r:id="rId128"/>
    <p:sldId id="390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</p:sldIdLst>
  <p:sldSz cx="9144000" cy="6858000" type="screen4x3"/>
  <p:notesSz cx="9118600" cy="6934200"/>
  <p:embeddedFontLst>
    <p:embeddedFont>
      <p:font typeface="Calibri" panose="020F0502020204030204" pitchFamily="34" charset="0"/>
      <p:regular r:id="rId144"/>
      <p:bold r:id="rId145"/>
      <p:italic r:id="rId146"/>
      <p:boldItalic r:id="rId147"/>
    </p:embeddedFont>
    <p:embeddedFont>
      <p:font typeface="Corbel" panose="020B0503020204020204" pitchFamily="34" charset="0"/>
      <p:regular r:id="rId148"/>
      <p:bold r:id="rId149"/>
      <p:italic r:id="rId150"/>
      <p:boldItalic r:id="rId1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52" roundtripDataSignature="AMtx7mgbGvH6lBfIh0xfx7NT2QNRNUav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6B36D0-FF00-4067-9F01-D9B7177618F2}">
  <a:tblStyle styleId="{126B36D0-FF00-4067-9F01-D9B7177618F2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F1E6"/>
          </a:solidFill>
        </a:fill>
      </a:tcStyle>
    </a:wholeTbl>
    <a:band1H>
      <a:tcTxStyle/>
      <a:tcStyle>
        <a:tcBdr/>
        <a:fill>
          <a:solidFill>
            <a:srgbClr val="F9E2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E2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D22220-6EA7-4D11-9886-2B0D7E546B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6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7.fntdata"/><Relationship Id="rId155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8.fntdata"/><Relationship Id="rId156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notesMaster" Target="notesMasters/notesMaster1.xml"/><Relationship Id="rId148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1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65725" y="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8495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288" cy="34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1" name="Google Shape;1121;p9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0" name="Google Shape;1140;p9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0" name="Google Shape;1150;p10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9" name="Google Shape;1159;p10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9" name="Google Shape;1169;p10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9" name="Google Shape;1169;p10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3037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0" name="Google Shape;1180;p10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2" name="Google Shape;1192;p10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1" name="Google Shape;1201;p10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1" name="Google Shape;1211;p10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1" name="Google Shape;1221;p10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2" name="Google Shape;1232;p10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3" name="Google Shape;1243;p10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2" name="Google Shape;1252;p11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2" name="Google Shape;1262;p11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7" name="Google Shape;1277;p11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0" name="Google Shape;1290;p11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5" name="Google Shape;1305;p11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" name="Google Shape;1315;p11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4" name="Google Shape;1354;p11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4" name="Google Shape;1364;p12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4" name="Google Shape;1374;p12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6" name="Google Shape;1386;p12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6" name="Google Shape;1396;p12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" name="Google Shape;1406;p12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" name="Google Shape;1416;p12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2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2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7b5902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7b5902da_0_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6b7b5902da_0_0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3" name="Google Shape;443;p3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" name="Google Shape;452;p3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p3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3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5" name="Google Shape;485;p3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3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6" name="Google Shape;506;p3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7" name="Google Shape;517;p3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7b5902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7b5902da_0_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6b7b5902da_0_8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7" name="Google Shape;527;p3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7" name="Google Shape;537;p3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4" name="Google Shape;554;p4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3" name="Google Shape;563;p4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3" name="Google Shape;573;p4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3" name="Google Shape;583;p4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3" name="Google Shape;593;p4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3" name="Google Shape;603;p4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3" name="Google Shape;613;p4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3" name="Google Shape;623;p4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3" name="Google Shape;633;p4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p4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3" name="Google Shape;653;p5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3" name="Google Shape;663;p5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3" name="Google Shape;673;p5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2" name="Google Shape;682;p5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1" name="Google Shape;691;p5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0" name="Google Shape;700;p5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9" name="Google Shape;709;p5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8" name="Google Shape;718;p5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7" name="Google Shape;727;p5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p5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5" name="Google Shape;745;p6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" name="Google Shape;754;p6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4" name="Google Shape;764;p6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6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3" name="Google Shape;783;p6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5" name="Google Shape;795;p6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p6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" name="Google Shape;815;p6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5" name="Google Shape;825;p6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5" name="Google Shape;835;p6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5" name="Google Shape;845;p7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5" name="Google Shape;855;p7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5" name="Google Shape;865;p7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5" name="Google Shape;875;p7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4" name="Google Shape;884;p7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4" name="Google Shape;894;p7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4" name="Google Shape;904;p7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3" name="Google Shape;913;p7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5" name="Google Shape;925;p7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5" name="Google Shape;935;p7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6" name="Google Shape;946;p8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5" name="Google Shape;955;p8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4" name="Google Shape;964;p8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4" name="Google Shape;974;p8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4" name="Google Shape;984;p8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4" name="Google Shape;994;p8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4" name="Google Shape;1004;p8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4" name="Google Shape;1014;p8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4" name="Google Shape;1024;p88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" name="Google Shape;1034;p89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4" name="Google Shape;1044;p9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3" name="Google Shape;1053;p91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3" name="Google Shape;1063;p92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3" name="Google Shape;1073;p93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3" name="Google Shape;1083;p94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3" name="Google Shape;1093;p95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513" cy="2600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3" name="Google Shape;1103;p96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150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b4f7162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25750" y="519113"/>
            <a:ext cx="3465600" cy="260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b4f7162f2_0_0:notes"/>
          <p:cNvSpPr txBox="1">
            <a:spLocks noGrp="1"/>
          </p:cNvSpPr>
          <p:nvPr>
            <p:ph type="body" idx="1"/>
          </p:nvPr>
        </p:nvSpPr>
        <p:spPr>
          <a:xfrm>
            <a:off x="911225" y="3294063"/>
            <a:ext cx="7296000" cy="31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g7b4f7162f2_0_0:notes"/>
          <p:cNvSpPr txBox="1">
            <a:spLocks noGrp="1"/>
          </p:cNvSpPr>
          <p:nvPr>
            <p:ph type="sldNum" idx="12"/>
          </p:nvPr>
        </p:nvSpPr>
        <p:spPr>
          <a:xfrm>
            <a:off x="5165725" y="6584950"/>
            <a:ext cx="3951300" cy="34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1"/>
          <p:cNvSpPr/>
          <p:nvPr/>
        </p:nvSpPr>
        <p:spPr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1"/>
          <p:cNvSpPr/>
          <p:nvPr/>
        </p:nvSpPr>
        <p:spPr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1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1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3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9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9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9"/>
          <p:cNvSpPr txBox="1"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9"/>
          <p:cNvSpPr>
            <a:spLocks noGrp="1"/>
          </p:cNvSpPr>
          <p:nvPr>
            <p:ph type="pic" idx="2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Google Shape;94;p139"/>
          <p:cNvSpPr txBox="1">
            <a:spLocks noGrp="1"/>
          </p:cNvSpPr>
          <p:nvPr>
            <p:ph type="body" idx="1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9"/>
          <p:cNvSpPr txBox="1">
            <a:spLocks noGrp="1"/>
          </p:cNvSpPr>
          <p:nvPr>
            <p:ph type="dt" idx="10"/>
          </p:nvPr>
        </p:nvSpPr>
        <p:spPr>
          <a:xfrm>
            <a:off x="165100" y="1169988"/>
            <a:ext cx="2522538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9"/>
          <p:cNvSpPr txBox="1">
            <a:spLocks noGrp="1"/>
          </p:cNvSpPr>
          <p:nvPr>
            <p:ph type="ftr" idx="11"/>
          </p:nvPr>
        </p:nvSpPr>
        <p:spPr>
          <a:xfrm>
            <a:off x="3035300" y="1169988"/>
            <a:ext cx="5194300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9"/>
          <p:cNvSpPr txBox="1">
            <a:spLocks noGrp="1"/>
          </p:cNvSpPr>
          <p:nvPr>
            <p:ph type="sldNum" idx="12"/>
          </p:nvPr>
        </p:nvSpPr>
        <p:spPr>
          <a:xfrm>
            <a:off x="8339138" y="1169988"/>
            <a:ext cx="733425" cy="20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0"/>
          <p:cNvSpPr txBox="1">
            <a:spLocks noGrp="1"/>
          </p:cNvSpPr>
          <p:nvPr>
            <p:ph type="body" idx="1"/>
          </p:nvPr>
        </p:nvSpPr>
        <p:spPr>
          <a:xfrm rot="5400000">
            <a:off x="2259012" y="-26988"/>
            <a:ext cx="46259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1" name="Google Shape;101;p14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1"/>
          <p:cNvSpPr/>
          <p:nvPr/>
        </p:nvSpPr>
        <p:spPr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1"/>
          <p:cNvSpPr/>
          <p:nvPr/>
        </p:nvSpPr>
        <p:spPr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1"/>
          <p:cNvSpPr txBox="1">
            <a:spLocks noGrp="1"/>
          </p:cNvSpPr>
          <p:nvPr>
            <p:ph type="title"/>
          </p:nvPr>
        </p:nvSpPr>
        <p:spPr>
          <a:xfrm rot="5400000">
            <a:off x="4808537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1"/>
          <p:cNvSpPr txBox="1">
            <a:spLocks noGrp="1"/>
          </p:cNvSpPr>
          <p:nvPr>
            <p:ph type="body" idx="1"/>
          </p:nvPr>
        </p:nvSpPr>
        <p:spPr>
          <a:xfrm rot="5400000">
            <a:off x="541338" y="2206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9" name="Google Shape;109;p14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1"/>
          <p:cNvSpPr txBox="1">
            <a:spLocks noGrp="1"/>
          </p:cNvSpPr>
          <p:nvPr>
            <p:ph type="ftr" idx="11"/>
          </p:nvPr>
        </p:nvSpPr>
        <p:spPr>
          <a:xfrm>
            <a:off x="2640013" y="6376988"/>
            <a:ext cx="38369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6" name="Google Shape;36;p13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0"/>
          <p:cNvSpPr/>
          <p:nvPr/>
        </p:nvSpPr>
        <p:spPr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0"/>
          <p:cNvSpPr/>
          <p:nvPr/>
        </p:nvSpPr>
        <p:spPr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0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0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3"/>
          <p:cNvSpPr/>
          <p:nvPr/>
        </p:nvSpPr>
        <p:spPr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3"/>
          <p:cNvSpPr/>
          <p:nvPr/>
        </p:nvSpPr>
        <p:spPr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3"/>
          <p:cNvSpPr txBox="1"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7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3"/>
          <p:cNvSpPr txBox="1"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4"/>
          <p:cNvSpPr txBox="1">
            <a:spLocks noGrp="1"/>
          </p:cNvSpPr>
          <p:nvPr>
            <p:ph type="body" idx="1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8" name="Google Shape;58;p134"/>
          <p:cNvSpPr txBox="1">
            <a:spLocks noGrp="1"/>
          </p:cNvSpPr>
          <p:nvPr>
            <p:ph type="body" idx="2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59" name="Google Shape;59;p13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5"/>
          <p:cNvSpPr txBox="1"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35"/>
          <p:cNvSpPr txBox="1">
            <a:spLocks noGrp="1"/>
          </p:cNvSpPr>
          <p:nvPr>
            <p:ph type="body" idx="2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6" name="Google Shape;66;p135"/>
          <p:cNvSpPr txBox="1">
            <a:spLocks noGrp="1"/>
          </p:cNvSpPr>
          <p:nvPr>
            <p:ph type="body" idx="3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35"/>
          <p:cNvSpPr txBox="1">
            <a:spLocks noGrp="1"/>
          </p:cNvSpPr>
          <p:nvPr>
            <p:ph type="body" idx="4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68" name="Google Shape;68;p13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8"/>
          <p:cNvSpPr/>
          <p:nvPr/>
        </p:nvSpPr>
        <p:spPr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8"/>
          <p:cNvSpPr/>
          <p:nvPr/>
        </p:nvSpPr>
        <p:spPr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8"/>
          <p:cNvSpPr txBox="1"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8"/>
          <p:cNvSpPr txBox="1">
            <a:spLocks noGrp="1"/>
          </p:cNvSpPr>
          <p:nvPr>
            <p:ph type="body" idx="1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39116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85" name="Google Shape;85;p138"/>
          <p:cNvSpPr txBox="1">
            <a:spLocks noGrp="1"/>
          </p:cNvSpPr>
          <p:nvPr>
            <p:ph type="body" idx="2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3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9"/>
          <p:cNvSpPr/>
          <p:nvPr/>
        </p:nvSpPr>
        <p:spPr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9"/>
          <p:cNvSpPr/>
          <p:nvPr/>
        </p:nvSpPr>
        <p:spPr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2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2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2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8"/>
          <p:cNvSpPr/>
          <p:nvPr/>
        </p:nvSpPr>
        <p:spPr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28"/>
          <p:cNvSpPr/>
          <p:nvPr/>
        </p:nvSpPr>
        <p:spPr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b="1" i="0" u="none" strike="noStrike" cap="non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Google Shape;29;p12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Google Shape;30;p12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2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2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ootstrap/tryit.asp?filename=trybs_default&amp;stacked=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9.png"/><Relationship Id="rId4" Type="http://schemas.openxmlformats.org/officeDocument/2006/relationships/hyperlink" Target="http://getbootstrap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getbootstrap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getbootstrap.com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w3schools.com/html/html5_intro.asp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fstm.kuis.edu.my/blog/php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t="26966"/>
          <a:stretch/>
        </p:blipFill>
        <p:spPr>
          <a:xfrm>
            <a:off x="0" y="1442301"/>
            <a:ext cx="7261781" cy="368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114300" y="5213350"/>
            <a:ext cx="6819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400" y="5245100"/>
            <a:ext cx="2032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06" name="Google Shape;206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944" y="1484376"/>
            <a:ext cx="8065856" cy="530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9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There are a lot of array functions. One of them is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array_pop()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array_pop()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function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deletes the last element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of an array.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$faculty=array("FSTM","AI","FPM");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$delete=array_pop($faculty);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$delete;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125" name="Google Shape;1125;p9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Array Functions</a:t>
            </a:r>
            <a:endParaRPr/>
          </a:p>
        </p:txBody>
      </p:sp>
      <p:sp>
        <p:nvSpPr>
          <p:cNvPr id="1126" name="Google Shape;1126;p9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9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28" name="Google Shape;1128;p9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Associative Array</a:t>
            </a:r>
            <a:endParaRPr/>
          </a:p>
        </p:txBody>
      </p:sp>
      <p:sp>
        <p:nvSpPr>
          <p:cNvPr id="1134" name="Google Shape;1134;p9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$rekod[‘name’]=“Kerul”;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$rekod[‘age’]=27;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$rekod[‘height’]=1.7</a:t>
            </a:r>
            <a:endParaRPr/>
          </a:p>
        </p:txBody>
      </p:sp>
      <p:sp>
        <p:nvSpPr>
          <p:cNvPr id="1135" name="Google Shape;1135;p9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9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37" name="Google Shape;1137;p9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9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Lab Exercise</a:t>
            </a:r>
            <a:endParaRPr/>
          </a:p>
        </p:txBody>
      </p:sp>
      <p:pic>
        <p:nvPicPr>
          <p:cNvPr id="1144" name="Google Shape;1144;p99"/>
          <p:cNvPicPr preferRelativeResize="0"/>
          <p:nvPr/>
        </p:nvPicPr>
        <p:blipFill rotWithShape="1">
          <a:blip r:embed="rId4">
            <a:alphaModFix/>
          </a:blip>
          <a:srcRect t="3125" r="32813" b="75000"/>
          <a:stretch/>
        </p:blipFill>
        <p:spPr>
          <a:xfrm>
            <a:off x="496888" y="2133600"/>
            <a:ext cx="8113712" cy="198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45" name="Google Shape;1145;p9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9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47" name="Google Shape;1147;p9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153" name="Google Shape;115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0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6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Repetition </a:t>
            </a:r>
            <a:endParaRPr/>
          </a:p>
        </p:txBody>
      </p:sp>
      <p:sp>
        <p:nvSpPr>
          <p:cNvPr id="1155" name="Google Shape;1155;p100"/>
          <p:cNvSpPr/>
          <p:nvPr/>
        </p:nvSpPr>
        <p:spPr>
          <a:xfrm>
            <a:off x="76200" y="514779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10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0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Repetition in PHP</a:t>
            </a:r>
            <a:endParaRPr/>
          </a:p>
        </p:txBody>
      </p:sp>
      <p:sp>
        <p:nvSpPr>
          <p:cNvPr id="1163" name="Google Shape;1163;p1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many ways of doing repetition. Three of them:</a:t>
            </a:r>
            <a:endParaRPr/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endParaRPr sz="3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 and do…while</a:t>
            </a:r>
            <a:endParaRPr sz="3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00150" lvl="1" indent="-742950" algn="l" rtl="0">
              <a:spcBef>
                <a:spcPts val="64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endParaRPr sz="3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4" name="Google Shape;1164;p10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0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66" name="Google Shape;1166;p10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0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0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43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structure</a:t>
            </a:r>
            <a:endParaRPr/>
          </a:p>
        </p:txBody>
      </p:sp>
      <p:sp>
        <p:nvSpPr>
          <p:cNvPr id="1173" name="Google Shape;1173;p102"/>
          <p:cNvSpPr txBox="1">
            <a:spLocks noGrp="1"/>
          </p:cNvSpPr>
          <p:nvPr>
            <p:ph type="body" idx="1"/>
          </p:nvPr>
        </p:nvSpPr>
        <p:spPr>
          <a:xfrm>
            <a:off x="-4763" y="1541463"/>
            <a:ext cx="8686801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 i="1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for ($i=1;$i&lt;=9;$i++){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    echo "$i&lt;br&gt;";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?&gt;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74" name="Google Shape;1174;p102"/>
          <p:cNvPicPr preferRelativeResize="0"/>
          <p:nvPr/>
        </p:nvPicPr>
        <p:blipFill rotWithShape="1">
          <a:blip r:embed="rId4">
            <a:alphaModFix/>
          </a:blip>
          <a:srcRect t="4167" r="78125" b="61457"/>
          <a:stretch/>
        </p:blipFill>
        <p:spPr>
          <a:xfrm>
            <a:off x="4800600" y="3200400"/>
            <a:ext cx="3048000" cy="35925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75" name="Google Shape;1175;p10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0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77" name="Google Shape;1177;p10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0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0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foreach </a:t>
            </a:r>
            <a:r>
              <a:rPr lang="en-US" sz="4300" dirty="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structure</a:t>
            </a:r>
            <a:endParaRPr dirty="0"/>
          </a:p>
        </p:txBody>
      </p:sp>
      <p:sp>
        <p:nvSpPr>
          <p:cNvPr id="1173" name="Google Shape;1173;p102"/>
          <p:cNvSpPr txBox="1">
            <a:spLocks noGrp="1"/>
          </p:cNvSpPr>
          <p:nvPr>
            <p:ph type="body" idx="1"/>
          </p:nvPr>
        </p:nvSpPr>
        <p:spPr>
          <a:xfrm>
            <a:off x="-4763" y="1541463"/>
            <a:ext cx="8686801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 dirty="0"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 dirty="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 i="1" dirty="0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endParaRPr sz="36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5" name="Google Shape;1175;p10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0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77" name="Google Shape;1177;p10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612E7-8868-4292-960C-92848244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8460"/>
            <a:ext cx="8682038" cy="33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76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0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43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structure (cont)</a:t>
            </a:r>
            <a:endParaRPr/>
          </a:p>
        </p:txBody>
      </p:sp>
      <p:sp>
        <p:nvSpPr>
          <p:cNvPr id="1184" name="Google Shape;1184;p1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1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85" name="Google Shape;1185;p103"/>
          <p:cNvPicPr preferRelativeResize="0"/>
          <p:nvPr/>
        </p:nvPicPr>
        <p:blipFill rotWithShape="1">
          <a:blip r:embed="rId4">
            <a:alphaModFix/>
          </a:blip>
          <a:srcRect t="3125" r="71875" b="71875"/>
          <a:stretch/>
        </p:blipFill>
        <p:spPr>
          <a:xfrm>
            <a:off x="609600" y="2743200"/>
            <a:ext cx="4800600" cy="320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86" name="Google Shape;1186;p103"/>
          <p:cNvPicPr preferRelativeResize="0"/>
          <p:nvPr/>
        </p:nvPicPr>
        <p:blipFill rotWithShape="1">
          <a:blip r:embed="rId5">
            <a:alphaModFix/>
          </a:blip>
          <a:srcRect t="3125" r="60156" b="82292"/>
          <a:stretch/>
        </p:blipFill>
        <p:spPr>
          <a:xfrm>
            <a:off x="3200400" y="5105400"/>
            <a:ext cx="5551488" cy="152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87" name="Google Shape;1187;p10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10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89" name="Google Shape;1189;p10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195" name="Google Shape;119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04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7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Selection</a:t>
            </a:r>
            <a:endParaRPr/>
          </a:p>
        </p:txBody>
      </p:sp>
      <p:sp>
        <p:nvSpPr>
          <p:cNvPr id="1197" name="Google Shape;1197;p104"/>
          <p:cNvSpPr/>
          <p:nvPr/>
        </p:nvSpPr>
        <p:spPr>
          <a:xfrm>
            <a:off x="76200" y="5161671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p104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0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0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Selection in PHP</a:t>
            </a:r>
            <a:endParaRPr/>
          </a:p>
        </p:txBody>
      </p:sp>
      <p:sp>
        <p:nvSpPr>
          <p:cNvPr id="1205" name="Google Shape;1205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3600" i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PHP reserved words to perform selection: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3240"/>
              <a:buFont typeface="Corbel"/>
              <a:buAutoNum type="arabicPeriod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Simple </a:t>
            </a: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one choice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two choices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if…else if…else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for handling more than two choices selection</a:t>
            </a:r>
            <a:endParaRPr/>
          </a:p>
          <a:p>
            <a:pPr marL="971550" lvl="1" indent="-514350" algn="l" rtl="0">
              <a:spcBef>
                <a:spcPts val="720"/>
              </a:spcBef>
              <a:spcAft>
                <a:spcPts val="0"/>
              </a:spcAft>
              <a:buSzPts val="2880"/>
              <a:buFont typeface="Corbel"/>
              <a:buAutoNum type="arabicPeriod"/>
            </a:pPr>
            <a:r>
              <a:rPr lang="en-US" sz="3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nested: another if statements inside if statement</a:t>
            </a:r>
            <a:endParaRPr/>
          </a:p>
        </p:txBody>
      </p:sp>
      <p:sp>
        <p:nvSpPr>
          <p:cNvPr id="1206" name="Google Shape;1206;p10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0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08" name="Google Shape;1208;p10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image responsive</a:t>
            </a:r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&lt;img src="pic_mountain.jpg" alt="Mountain View" style="width:304px;height:228px;"&gt;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Use width 100% to support responsive layout design.</a:t>
            </a:r>
            <a:endParaRPr/>
          </a:p>
        </p:txBody>
      </p:sp>
      <p:pic>
        <p:nvPicPr>
          <p:cNvPr id="215" name="Google Shape;215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0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/>
          </a:p>
        </p:txBody>
      </p:sp>
      <p:sp>
        <p:nvSpPr>
          <p:cNvPr id="1215" name="Google Shape;1215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284163" lvl="0" indent="-1651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 i="1">
                <a:latin typeface="Courier New"/>
                <a:ea typeface="Courier New"/>
                <a:cs typeface="Courier New"/>
                <a:sym typeface="Courier New"/>
              </a:rPr>
              <a:t> if 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 ($grade == ‘A’)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	echo “You are great!”;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6" name="Google Shape;1216;p10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0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18" name="Google Shape;1218;p10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0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0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</a:t>
            </a:r>
            <a:endParaRPr/>
          </a:p>
        </p:txBody>
      </p:sp>
      <p:sp>
        <p:nvSpPr>
          <p:cNvPr id="1225" name="Google Shape;1225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1 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26" name="Google Shape;1226;p107"/>
          <p:cNvPicPr preferRelativeResize="0"/>
          <p:nvPr/>
        </p:nvPicPr>
        <p:blipFill rotWithShape="1">
          <a:blip r:embed="rId4">
            <a:alphaModFix/>
          </a:blip>
          <a:srcRect t="3125" r="72656" b="79167"/>
          <a:stretch/>
        </p:blipFill>
        <p:spPr>
          <a:xfrm>
            <a:off x="1066800" y="2667000"/>
            <a:ext cx="5867400" cy="2849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227" name="Google Shape;1227;p10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0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29" name="Google Shape;1229;p10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0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7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if…else if…else if…else</a:t>
            </a:r>
            <a:endParaRPr/>
          </a:p>
        </p:txBody>
      </p:sp>
      <p:sp>
        <p:nvSpPr>
          <p:cNvPr id="1236" name="Google Shape;1236;p1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Example 2 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37" name="Google Shape;1237;p108"/>
          <p:cNvPicPr preferRelativeResize="0"/>
          <p:nvPr/>
        </p:nvPicPr>
        <p:blipFill rotWithShape="1">
          <a:blip r:embed="rId4">
            <a:alphaModFix/>
          </a:blip>
          <a:srcRect t="3125" r="74219" b="72917"/>
          <a:stretch/>
        </p:blipFill>
        <p:spPr>
          <a:xfrm>
            <a:off x="1905000" y="2514600"/>
            <a:ext cx="5029200" cy="350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238" name="Google Shape;1238;p10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10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40" name="Google Shape;1240;p10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09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246" name="Google Shape;1246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9"/>
          <p:cNvSpPr txBox="1">
            <a:spLocks noGrp="1"/>
          </p:cNvSpPr>
          <p:nvPr>
            <p:ph type="subTitle" idx="1"/>
          </p:nvPr>
        </p:nvSpPr>
        <p:spPr>
          <a:xfrm>
            <a:off x="1143000" y="2667000"/>
            <a:ext cx="6781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Other PHP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Functions</a:t>
            </a:r>
            <a:endParaRPr/>
          </a:p>
        </p:txBody>
      </p:sp>
      <p:sp>
        <p:nvSpPr>
          <p:cNvPr id="1248" name="Google Shape;1248;p109"/>
          <p:cNvSpPr/>
          <p:nvPr/>
        </p:nvSpPr>
        <p:spPr>
          <a:xfrm>
            <a:off x="76200" y="5245100"/>
            <a:ext cx="8393113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109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11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56" name="Google Shape;1256;p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 returns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position of the first occurrence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of a string inside another string (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start with 0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If the string is not found, this function returns 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FALSE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1257" name="Google Shape;1257;p11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1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59" name="Google Shape;1259;p11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1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strpos()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 (cont)</a:t>
            </a:r>
            <a:endParaRPr/>
          </a:p>
        </p:txBody>
      </p:sp>
      <p:sp>
        <p:nvSpPr>
          <p:cNvPr id="1266" name="Google Shape;1266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$str = "For the unity of Ummah";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$pos = strpos ($str, "y");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$pos;</a:t>
            </a:r>
            <a:endParaRPr/>
          </a:p>
          <a:p>
            <a:pPr marL="730250" lvl="1" indent="-27305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730250" lvl="1" indent="-273050" algn="l" rtl="0"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Twentieth Century"/>
                <a:ea typeface="Twentieth Century"/>
                <a:cs typeface="Twentieth Century"/>
                <a:sym typeface="Twentieth Century"/>
              </a:rPr>
              <a:t>OR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strpos ("For the unity of Ummah", "y");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pic>
        <p:nvPicPr>
          <p:cNvPr id="1267" name="Google Shape;1267;p111"/>
          <p:cNvPicPr preferRelativeResize="0"/>
          <p:nvPr/>
        </p:nvPicPr>
        <p:blipFill rotWithShape="1">
          <a:blip r:embed="rId4">
            <a:alphaModFix/>
          </a:blip>
          <a:srcRect t="3125" r="78125" b="84375"/>
          <a:stretch/>
        </p:blipFill>
        <p:spPr>
          <a:xfrm>
            <a:off x="4572000" y="3886200"/>
            <a:ext cx="3657600" cy="15668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68" name="Google Shape;1268;p111"/>
          <p:cNvCxnSpPr/>
          <p:nvPr/>
        </p:nvCxnSpPr>
        <p:spPr>
          <a:xfrm>
            <a:off x="2514600" y="2286000"/>
            <a:ext cx="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69" name="Google Shape;1269;p111"/>
          <p:cNvCxnSpPr/>
          <p:nvPr/>
        </p:nvCxnSpPr>
        <p:spPr>
          <a:xfrm>
            <a:off x="4724400" y="2362200"/>
            <a:ext cx="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70" name="Google Shape;1270;p111"/>
          <p:cNvSpPr txBox="1"/>
          <p:nvPr/>
        </p:nvSpPr>
        <p:spPr>
          <a:xfrm>
            <a:off x="2362200" y="1905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/>
          </a:p>
        </p:txBody>
      </p:sp>
      <p:sp>
        <p:nvSpPr>
          <p:cNvPr id="1271" name="Google Shape;1271;p111"/>
          <p:cNvSpPr txBox="1"/>
          <p:nvPr/>
        </p:nvSpPr>
        <p:spPr>
          <a:xfrm>
            <a:off x="4495800" y="1981200"/>
            <a:ext cx="533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/>
          </a:p>
        </p:txBody>
      </p:sp>
      <p:sp>
        <p:nvSpPr>
          <p:cNvPr id="1272" name="Google Shape;1272;p11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1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74" name="Google Shape;1274;p11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1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1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str_split()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81" name="Google Shape;1281;p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str_split()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function splits a string into an array.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print_r(str_split("Hello!"));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pic>
        <p:nvPicPr>
          <p:cNvPr id="1282" name="Google Shape;1282;p112"/>
          <p:cNvPicPr preferRelativeResize="0"/>
          <p:nvPr/>
        </p:nvPicPr>
        <p:blipFill rotWithShape="1">
          <a:blip r:embed="rId4">
            <a:alphaModFix/>
          </a:blip>
          <a:srcRect t="3125" r="57031" b="84375"/>
          <a:stretch/>
        </p:blipFill>
        <p:spPr>
          <a:xfrm>
            <a:off x="990600" y="5013325"/>
            <a:ext cx="6705600" cy="1463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83" name="Google Shape;1283;p112"/>
          <p:cNvCxnSpPr/>
          <p:nvPr/>
        </p:nvCxnSpPr>
        <p:spPr>
          <a:xfrm rot="10800000" flipH="1">
            <a:off x="2057400" y="3505200"/>
            <a:ext cx="990600" cy="457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84" name="Google Shape;1284;p112"/>
          <p:cNvSpPr txBox="1"/>
          <p:nvPr/>
        </p:nvSpPr>
        <p:spPr>
          <a:xfrm>
            <a:off x="3048000" y="2933700"/>
            <a:ext cx="6096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used to return an array in a human readable form</a:t>
            </a:r>
            <a:endParaRPr sz="2300" b="1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5" name="Google Shape;1285;p11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1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87" name="Google Shape;1287;p11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1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1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substr() </a:t>
            </a: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294" name="Google Shape;1294;p1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substr()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returns a part of a string.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substr(string,start,length)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$string = substr("assalamualaikum", 8, -2);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print $string;</a:t>
            </a: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95" name="Google Shape;1295;p113"/>
          <p:cNvPicPr preferRelativeResize="0"/>
          <p:nvPr/>
        </p:nvPicPr>
        <p:blipFill rotWithShape="1">
          <a:blip r:embed="rId4">
            <a:alphaModFix/>
          </a:blip>
          <a:srcRect t="3125" r="78125" b="84375"/>
          <a:stretch/>
        </p:blipFill>
        <p:spPr>
          <a:xfrm>
            <a:off x="3962400" y="4899025"/>
            <a:ext cx="3505200" cy="1501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296" name="Google Shape;1296;p113"/>
          <p:cNvCxnSpPr/>
          <p:nvPr/>
        </p:nvCxnSpPr>
        <p:spPr>
          <a:xfrm>
            <a:off x="4343400" y="3810000"/>
            <a:ext cx="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97" name="Google Shape;1297;p113"/>
          <p:cNvSpPr txBox="1"/>
          <p:nvPr/>
        </p:nvSpPr>
        <p:spPr>
          <a:xfrm>
            <a:off x="4114800" y="3429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/>
          </a:p>
        </p:txBody>
      </p:sp>
      <p:cxnSp>
        <p:nvCxnSpPr>
          <p:cNvPr id="1298" name="Google Shape;1298;p113"/>
          <p:cNvCxnSpPr/>
          <p:nvPr/>
        </p:nvCxnSpPr>
        <p:spPr>
          <a:xfrm>
            <a:off x="5791200" y="3810000"/>
            <a:ext cx="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99" name="Google Shape;1299;p113"/>
          <p:cNvSpPr txBox="1"/>
          <p:nvPr/>
        </p:nvSpPr>
        <p:spPr>
          <a:xfrm>
            <a:off x="5562600" y="3429000"/>
            <a:ext cx="4572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r>
            <a:endParaRPr/>
          </a:p>
        </p:txBody>
      </p:sp>
      <p:sp>
        <p:nvSpPr>
          <p:cNvPr id="1300" name="Google Shape;1300;p11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1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02" name="Google Shape;1302;p11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1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9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move_uploaded_file</a:t>
            </a:r>
            <a:r>
              <a:rPr lang="en-US" sz="3959"/>
              <a:t> </a:t>
            </a:r>
            <a:r>
              <a:rPr lang="en-US" sz="387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endParaRPr/>
          </a:p>
        </p:txBody>
      </p:sp>
      <p:sp>
        <p:nvSpPr>
          <p:cNvPr id="1309" name="Google Shape;1309;p1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move_uploaded_file()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 moves an uploaded file to a new location.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This function returns TRUE on success, or FALSE on failure.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move_uploaded_file(file,newloc)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 Specifies the file name.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newloc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: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Specifies the new location (destination) for the file.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0" name="Google Shape;1310;p11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1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12" name="Google Shape;1312;p11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C55CF-1CCE-472A-9C34-941FAE36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12"/>
            <a:ext cx="9144000" cy="114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04216-2BC9-46C0-81DD-876CFCD82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454" y="1278384"/>
            <a:ext cx="7772400" cy="846662"/>
          </a:xfrm>
        </p:spPr>
        <p:txBody>
          <a:bodyPr>
            <a:normAutofit/>
          </a:bodyPr>
          <a:lstStyle/>
          <a:p>
            <a:r>
              <a:rPr lang="en-MY" i="1" dirty="0">
                <a:solidFill>
                  <a:srgbClr val="FFFF00"/>
                </a:solidFill>
              </a:rPr>
              <a:t>&lt;?php </a:t>
            </a:r>
            <a:r>
              <a:rPr lang="en-MY" b="1" dirty="0">
                <a:solidFill>
                  <a:srgbClr val="FFFF00"/>
                </a:solidFill>
              </a:rPr>
              <a:t>OOP</a:t>
            </a:r>
            <a:r>
              <a:rPr lang="en-MY" dirty="0">
                <a:solidFill>
                  <a:srgbClr val="FFFF00"/>
                </a:solidFill>
              </a:rPr>
              <a:t> </a:t>
            </a:r>
            <a:r>
              <a:rPr lang="en-MY" i="1" dirty="0">
                <a:solidFill>
                  <a:srgbClr val="FFFF00"/>
                </a:solidFill>
              </a:rPr>
              <a:t>?&gt;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F9B4E-7606-405C-B9D9-1CEFF89F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0796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</a:t>
            </a:r>
            <a:endParaRPr/>
          </a:p>
        </p:txBody>
      </p:sp>
      <p:sp>
        <p:nvSpPr>
          <p:cNvPr id="224" name="Google Shape;224;p1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27" name="Google Shape;227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335" y="1477839"/>
            <a:ext cx="8305444" cy="52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25B1-AFBA-4323-8289-F808F56A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Define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5A61-AED4-48E1-9352-9E91E8F0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Object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5070849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3925-9495-4BAA-9932-1AECAD7E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OOP (Laravel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BA68-C16E-426C-B624-C8825CDA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Class</a:t>
            </a:r>
          </a:p>
          <a:p>
            <a:r>
              <a:rPr lang="en-MY" dirty="0"/>
              <a:t>Method/function</a:t>
            </a:r>
          </a:p>
          <a:p>
            <a:r>
              <a:rPr lang="en-MY" dirty="0"/>
              <a:t>Object</a:t>
            </a:r>
          </a:p>
          <a:p>
            <a:r>
              <a:rPr lang="en-MY" dirty="0"/>
              <a:t>Constructor</a:t>
            </a:r>
          </a:p>
          <a:p>
            <a:r>
              <a:rPr lang="en-MY" dirty="0"/>
              <a:t>Key – value operator in double Array</a:t>
            </a:r>
          </a:p>
          <a:p>
            <a:r>
              <a:rPr lang="en-MY" dirty="0"/>
              <a:t>Associative array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335518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3925-9495-4BAA-9932-1AECAD7E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0CC6D-9F58-4DE0-822C-647384720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30" y="2083324"/>
            <a:ext cx="5292720" cy="31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76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3925-9495-4BAA-9932-1AECAD7E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Class with 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A70AC-67C2-48AD-A3BC-F94634413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26D1F-2F9C-46C9-9E9B-E9FC7B4E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8" y="1046386"/>
            <a:ext cx="5938150" cy="58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51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3925-9495-4BAA-9932-1AECAD7E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Class with Constructor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A70AC-67C2-48AD-A3BC-F94634413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0213A-D01E-434B-9C44-F2F79A1B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5" y="1616074"/>
            <a:ext cx="6845677" cy="50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3925-9495-4BAA-9932-1AECAD7E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Object Call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A70AC-67C2-48AD-A3BC-F94634413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C003C-A5FF-4B9F-A771-7D985127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4825"/>
            <a:ext cx="8252670" cy="14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02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C55CF-1CCE-472A-9C34-941FAE36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12"/>
            <a:ext cx="9144000" cy="1146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04216-2BC9-46C0-81DD-876CFCD82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454" y="1278384"/>
            <a:ext cx="7772400" cy="846662"/>
          </a:xfrm>
        </p:spPr>
        <p:txBody>
          <a:bodyPr>
            <a:normAutofit/>
          </a:bodyPr>
          <a:lstStyle/>
          <a:p>
            <a:r>
              <a:rPr lang="en-MY" i="1" dirty="0">
                <a:solidFill>
                  <a:srgbClr val="FFFF00"/>
                </a:solidFill>
              </a:rPr>
              <a:t>{{ </a:t>
            </a:r>
            <a:r>
              <a:rPr lang="en-MY" i="1" dirty="0" err="1">
                <a:solidFill>
                  <a:srgbClr val="FFFF00"/>
                </a:solidFill>
              </a:rPr>
              <a:t>laravel</a:t>
            </a:r>
            <a:r>
              <a:rPr lang="en-MY" i="1" dirty="0">
                <a:solidFill>
                  <a:srgbClr val="FFFF00"/>
                </a:solidFill>
              </a:rPr>
              <a:t> blade }}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F9B4E-7606-405C-B9D9-1CEFF89F8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22104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CECF-1122-4303-AD19-1D006B3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Laravel blade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0A5D-DD55-413D-AB4F-9744BF272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{{ }}</a:t>
            </a:r>
          </a:p>
          <a:p>
            <a:r>
              <a:rPr lang="en-MY" dirty="0" err="1"/>
              <a:t>Komen</a:t>
            </a:r>
            <a:endParaRPr lang="en-MY" dirty="0"/>
          </a:p>
          <a:p>
            <a:r>
              <a:rPr lang="en-MY" dirty="0"/>
              <a:t>@if … @endif</a:t>
            </a:r>
          </a:p>
          <a:p>
            <a:r>
              <a:rPr lang="en-MY" dirty="0"/>
              <a:t>@for … @</a:t>
            </a:r>
            <a:r>
              <a:rPr lang="en-MY" dirty="0" err="1"/>
              <a:t>endfor</a:t>
            </a:r>
            <a:endParaRPr lang="en-MY" dirty="0"/>
          </a:p>
          <a:p>
            <a:r>
              <a:rPr lang="en-MY" dirty="0"/>
              <a:t>@foreach … @</a:t>
            </a:r>
            <a:r>
              <a:rPr lang="en-MY" dirty="0" err="1"/>
              <a:t>endforeach</a:t>
            </a:r>
            <a:endParaRPr lang="en-MY" dirty="0"/>
          </a:p>
          <a:p>
            <a:r>
              <a:rPr lang="en-MY" dirty="0"/>
              <a:t>@yield()</a:t>
            </a:r>
          </a:p>
          <a:p>
            <a:r>
              <a:rPr lang="en-MY" dirty="0"/>
              <a:t>@section() … @</a:t>
            </a:r>
            <a:r>
              <a:rPr lang="en-MY" dirty="0" err="1"/>
              <a:t>endsection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636803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5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318" name="Google Shape;131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15"/>
          <p:cNvSpPr txBox="1">
            <a:spLocks noGrp="1"/>
          </p:cNvSpPr>
          <p:nvPr>
            <p:ph type="subTitle" idx="1"/>
          </p:nvPr>
        </p:nvSpPr>
        <p:spPr>
          <a:xfrm>
            <a:off x="1143000" y="2667000"/>
            <a:ext cx="6781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PHP &amp;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sp>
        <p:nvSpPr>
          <p:cNvPr id="1320" name="Google Shape;1320;p115"/>
          <p:cNvSpPr/>
          <p:nvPr/>
        </p:nvSpPr>
        <p:spPr>
          <a:xfrm>
            <a:off x="-76200" y="5161670"/>
            <a:ext cx="8545513" cy="146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p115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1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xampplite in D:</a:t>
            </a:r>
            <a:endParaRPr/>
          </a:p>
        </p:txBody>
      </p:sp>
      <p:sp>
        <p:nvSpPr>
          <p:cNvPr id="1327" name="Google Shape;1327;p116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28" name="Google Shape;1328;p11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1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30" name="Google Shape;1330;p11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  <p:pic>
        <p:nvPicPr>
          <p:cNvPr id="1331" name="Google Shape;1331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1687636"/>
            <a:ext cx="8480425" cy="492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</a:t>
            </a: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8" name="Google Shape;238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672" y="1133554"/>
            <a:ext cx="7761974" cy="562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Apache &amp; MySQL</a:t>
            </a:r>
            <a:endParaRPr/>
          </a:p>
        </p:txBody>
      </p:sp>
      <p:sp>
        <p:nvSpPr>
          <p:cNvPr id="1337" name="Google Shape;1337;p11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38" name="Google Shape;1338;p11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11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40" name="Google Shape;1340;p11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  <p:pic>
        <p:nvPicPr>
          <p:cNvPr id="1341" name="Google Shape;134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1721038"/>
            <a:ext cx="5757863" cy="497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Locate htdocs</a:t>
            </a:r>
            <a:endParaRPr/>
          </a:p>
        </p:txBody>
      </p:sp>
      <p:sp>
        <p:nvSpPr>
          <p:cNvPr id="1347" name="Google Shape;1347;p11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348" name="Google Shape;1348;p11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1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50" name="Google Shape;1350;p11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  <p:pic>
        <p:nvPicPr>
          <p:cNvPr id="1351" name="Google Shape;1351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1309187"/>
            <a:ext cx="6838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1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1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MySQL is the most popular open-source database system.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MySQL is a database.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data in MySQL is stored in database objects called tables.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table is a collection of related data entries and it consists of columns and rows.</a:t>
            </a:r>
            <a:endParaRPr/>
          </a:p>
        </p:txBody>
      </p:sp>
      <p:sp>
        <p:nvSpPr>
          <p:cNvPr id="1359" name="Google Shape;1359;p11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1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61" name="Google Shape;1361;p11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2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2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query is a question or a request.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With MySQL, we can query a database for specific information and have a recordset returned.</a:t>
            </a:r>
            <a:endParaRPr/>
          </a:p>
        </p:txBody>
      </p:sp>
      <p:sp>
        <p:nvSpPr>
          <p:cNvPr id="1369" name="Google Shape;1369;p12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2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71" name="Google Shape;1371;p12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2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2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MySQL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ctr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Twentieth Century"/>
                <a:ea typeface="Twentieth Century"/>
                <a:cs typeface="Twentieth Century"/>
                <a:sym typeface="Twentieth Century"/>
              </a:rPr>
              <a:t>Table 1: StudentMark Table</a:t>
            </a:r>
            <a:endParaRPr/>
          </a:p>
          <a:p>
            <a:pPr marL="438150" lvl="0" indent="-319088" algn="ctr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SELECT StdName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FROM StudentMark;</a:t>
            </a:r>
            <a:endParaRPr/>
          </a:p>
        </p:txBody>
      </p:sp>
      <p:pic>
        <p:nvPicPr>
          <p:cNvPr id="1379" name="Google Shape;1379;p121" descr="localhost screen capture 2012-1-16-16-2-31.png"/>
          <p:cNvPicPr preferRelativeResize="0"/>
          <p:nvPr/>
        </p:nvPicPr>
        <p:blipFill rotWithShape="1">
          <a:blip r:embed="rId4">
            <a:alphaModFix/>
          </a:blip>
          <a:srcRect b="50806"/>
          <a:stretch/>
        </p:blipFill>
        <p:spPr>
          <a:xfrm>
            <a:off x="990600" y="2260600"/>
            <a:ext cx="72390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21" descr="localhost screen capture 2012-1-16-16-2-31.png"/>
          <p:cNvPicPr preferRelativeResize="0"/>
          <p:nvPr/>
        </p:nvPicPr>
        <p:blipFill rotWithShape="1">
          <a:blip r:embed="rId4">
            <a:alphaModFix/>
          </a:blip>
          <a:srcRect l="15789" r="41051" b="50806"/>
          <a:stretch/>
        </p:blipFill>
        <p:spPr>
          <a:xfrm>
            <a:off x="4953000" y="4648200"/>
            <a:ext cx="31242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2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12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83" name="Google Shape;1383;p12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2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2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Connect to a Database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Before you can access data in a database, you must create a connection to the database.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In PHP, this is done with the 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mysqli_connect()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function.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mysqli_connect(servername, username,password);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mysql_connect(“localhost”, “root”, “try123”);</a:t>
            </a:r>
            <a:endParaRPr sz="3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1" name="Google Shape;1391;p12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12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393" name="Google Shape;1393;p12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2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2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DATABASE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is used to create a database in MySQL.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Syntax: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DATABASE database_name</a:t>
            </a:r>
            <a:endParaRPr sz="36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get PHP to execute the statement above we must use the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mysqli_query()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function.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This function is used to send a query or command to a MySQL connection.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1" name="Google Shape;1401;p12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12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03" name="Google Shape;1403;p12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2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$db = mysql_connect("localhost","root","");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if (!$db)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die('Could not connect: ' . mysql_error());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if (mysql_query("CREATE DATABASE </a:t>
            </a:r>
            <a:r>
              <a:rPr lang="en-US" sz="19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my_test_db</a:t>
            </a: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",$db))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echo "Database created";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echo "Error creating database: " . mysql_error();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mysql_close($db);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411" name="Google Shape;1411;p12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2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13" name="Google Shape;1413;p12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12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2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Create a Database (cont)</a:t>
            </a:r>
            <a:endParaRPr sz="4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previous example creates a database called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my_test_db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21" name="Google Shape;1421;p125"/>
          <p:cNvPicPr preferRelativeResize="0"/>
          <p:nvPr/>
        </p:nvPicPr>
        <p:blipFill rotWithShape="1">
          <a:blip r:embed="rId4">
            <a:alphaModFix/>
          </a:blip>
          <a:srcRect t="3125" r="78125" b="83333"/>
          <a:stretch/>
        </p:blipFill>
        <p:spPr>
          <a:xfrm>
            <a:off x="2209800" y="3281363"/>
            <a:ext cx="4419600" cy="20526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422" name="Google Shape;1422;p12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2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24" name="Google Shape;1424;p12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localhost/phpMyAdmin</a:t>
            </a:r>
            <a:endParaRPr/>
          </a:p>
        </p:txBody>
      </p:sp>
      <p:sp>
        <p:nvSpPr>
          <p:cNvPr id="1430" name="Google Shape;1430;p126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Or use phpMyAdmin to administer MySQL database</a:t>
            </a:r>
            <a:endParaRPr/>
          </a:p>
        </p:txBody>
      </p:sp>
      <p:pic>
        <p:nvPicPr>
          <p:cNvPr id="1431" name="Google Shape;1431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2382838"/>
            <a:ext cx="6172200" cy="447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26" descr="malaysia-php-mysql.gif"/>
          <p:cNvPicPr preferRelativeResize="0"/>
          <p:nvPr/>
        </p:nvPicPr>
        <p:blipFill rotWithShape="1">
          <a:blip r:embed="rId4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2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2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35" name="Google Shape;1435;p12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Native video</a:t>
            </a:r>
            <a:endParaRPr/>
          </a:p>
        </p:txBody>
      </p:sp>
      <p:sp>
        <p:nvSpPr>
          <p:cNvPr id="246" name="Google Shape;246;p1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&lt;video width="320" height="240" controls&gt;</a:t>
            </a:r>
            <a:br>
              <a:rPr lang="en-US"/>
            </a:br>
            <a:r>
              <a:rPr lang="en-US"/>
              <a:t>  &lt;source src="movie.mp4" type="video/mp4"&gt;</a:t>
            </a:r>
            <a:br>
              <a:rPr lang="en-US"/>
            </a:br>
            <a:r>
              <a:rPr lang="en-US"/>
              <a:t>  &lt;source src="movie.ogg" type="video/ogg"&gt;</a:t>
            </a:r>
            <a:br>
              <a:rPr lang="en-US"/>
            </a:br>
            <a:r>
              <a:rPr lang="en-US"/>
              <a:t>Your browser does not support the video tag.</a:t>
            </a:r>
            <a:br>
              <a:rPr lang="en-US"/>
            </a:br>
            <a:r>
              <a:rPr lang="en-US"/>
              <a:t>&lt;/video&gt;</a:t>
            </a:r>
            <a:endParaRPr/>
          </a:p>
        </p:txBody>
      </p:sp>
      <p:pic>
        <p:nvPicPr>
          <p:cNvPr id="247" name="Google Shape;24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739" y="3203640"/>
            <a:ext cx="2936627" cy="349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2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2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1442" name="Google Shape;1442;p12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2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444" name="Google Shape;1444;p12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 Native AUDIO</a:t>
            </a:r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&lt;audio controls&gt;</a:t>
            </a:r>
            <a:br>
              <a:rPr lang="en-US"/>
            </a:br>
            <a:r>
              <a:rPr lang="en-US"/>
              <a:t>  &lt;source src="horse.ogg" type="audio/ogg"&gt;</a:t>
            </a:r>
            <a:br>
              <a:rPr lang="en-US"/>
            </a:br>
            <a:r>
              <a:rPr lang="en-US"/>
              <a:t>  &lt;source src="horse.mp3" type="audio/mpeg"&gt;</a:t>
            </a:r>
            <a:br>
              <a:rPr lang="en-US"/>
            </a:br>
            <a:r>
              <a:rPr lang="en-US"/>
              <a:t>Your browser does not support the audio element.</a:t>
            </a:r>
            <a:br>
              <a:rPr lang="en-US"/>
            </a:br>
            <a:r>
              <a:rPr lang="en-US"/>
              <a:t>&lt;/audio&gt;</a:t>
            </a:r>
            <a:endParaRPr/>
          </a:p>
        </p:txBody>
      </p:sp>
      <p:pic>
        <p:nvPicPr>
          <p:cNvPr id="258" name="Google Shape;258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9739" y="3203640"/>
            <a:ext cx="2936627" cy="349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MAPS</a:t>
            </a:r>
            <a:endParaRPr/>
          </a:p>
        </p:txBody>
      </p:sp>
      <p:pic>
        <p:nvPicPr>
          <p:cNvPr id="268" name="Google Shape;268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1973" y="1792935"/>
            <a:ext cx="8742633" cy="405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&lt;DIV&gt;</a:t>
            </a:r>
            <a:endParaRPr/>
          </a:p>
        </p:txBody>
      </p:sp>
      <p:pic>
        <p:nvPicPr>
          <p:cNvPr id="278" name="Google Shape;278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4968" y="1975713"/>
            <a:ext cx="8392502" cy="3961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287" name="Google Shape;28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7084" y="2124236"/>
            <a:ext cx="8391240" cy="39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297" name="Google Shape;29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>
            <a:spLocks noGrp="1"/>
          </p:cNvSpPr>
          <p:nvPr>
            <p:ph type="body" idx="1"/>
          </p:nvPr>
        </p:nvSpPr>
        <p:spPr>
          <a:xfrm>
            <a:off x="685019" y="2011680"/>
            <a:ext cx="7772400" cy="46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What is Responsive Web Design?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Responsive Web Design makes your web page look good on all devices (desktops, tablets, and phones).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Responsive Web Design is about using CSS and HTML to resize, hide, shrink, enlarge, or move the content to make it look good on any screen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 b="1">
              <a:solidFill>
                <a:srgbClr val="FFFF00"/>
              </a:solidFill>
            </a:endParaRPr>
          </a:p>
        </p:txBody>
      </p:sp>
      <p:sp>
        <p:nvSpPr>
          <p:cNvPr id="299" name="Google Shape;299;p1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>
            <a:spLocks noGrp="1"/>
          </p:cNvSpPr>
          <p:nvPr>
            <p:ph type="title"/>
          </p:nvPr>
        </p:nvSpPr>
        <p:spPr>
          <a:xfrm>
            <a:off x="457200" y="155575"/>
            <a:ext cx="82296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Concept of 3-tier</a:t>
            </a:r>
            <a:endParaRPr/>
          </a:p>
        </p:txBody>
      </p:sp>
      <p:sp>
        <p:nvSpPr>
          <p:cNvPr id="124" name="Google Shape;124;p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38300"/>
            <a:ext cx="8763000" cy="509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VIEWPORT</a:t>
            </a:r>
            <a:endParaRPr/>
          </a:p>
        </p:txBody>
      </p:sp>
      <p:pic>
        <p:nvPicPr>
          <p:cNvPr id="307" name="Google Shape;30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685800" y="1665869"/>
            <a:ext cx="7772400" cy="46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>
                <a:solidFill>
                  <a:srgbClr val="FF0000"/>
                </a:solidFill>
              </a:rPr>
              <a:t>&lt;meta name="viewport" content="width=device-width, initial-scale=1"&gt;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viewport varies with the device, and will be smaller on a mobile phone than on a computer screen.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The initial-scale=1.0 part sets the initial zoom level when the page is first loaded by the browser.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 b="1">
              <a:solidFill>
                <a:srgbClr val="FFFF00"/>
              </a:solidFill>
            </a:endParaRPr>
          </a:p>
        </p:txBody>
      </p:sp>
      <p:sp>
        <p:nvSpPr>
          <p:cNvPr id="309" name="Google Shape;309;p1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pic>
        <p:nvPicPr>
          <p:cNvPr id="317" name="Google Shape;31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730" y="1919709"/>
            <a:ext cx="8786094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Responsive layout</a:t>
            </a:r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328" name="Google Shape;328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766" y="2020223"/>
            <a:ext cx="8931183" cy="337954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A HTML framework supports responsive web design to provide one time webpage development for smartphone, tablet and desktop.</a:t>
            </a:r>
            <a:endParaRPr/>
          </a:p>
        </p:txBody>
      </p:sp>
      <p:pic>
        <p:nvPicPr>
          <p:cNvPr id="339" name="Google Shape;33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 descr="Image result for bootstrap responsi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3267147"/>
            <a:ext cx="5295900" cy="345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Download framework from getbootstrap.com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OR use the CDN </a:t>
            </a:r>
            <a:endParaRPr/>
          </a:p>
        </p:txBody>
      </p:sp>
      <p:pic>
        <p:nvPicPr>
          <p:cNvPr id="350" name="Google Shape;35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8190" y="3459514"/>
            <a:ext cx="3405809" cy="339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-setting</a:t>
            </a:r>
            <a:endParaRPr/>
          </a:p>
        </p:txBody>
      </p:sp>
      <p:pic>
        <p:nvPicPr>
          <p:cNvPr id="360" name="Google Shape;360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045" y="1338470"/>
            <a:ext cx="7323776" cy="524306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>
            <a:spLocks noGrp="1"/>
          </p:cNvSpPr>
          <p:nvPr>
            <p:ph type="body" idx="1"/>
          </p:nvPr>
        </p:nvSpPr>
        <p:spPr>
          <a:xfrm>
            <a:off x="5518117" y="2599091"/>
            <a:ext cx="3533118" cy="425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>
                <a:solidFill>
                  <a:srgbClr val="FF0000"/>
                </a:solidFill>
              </a:rPr>
              <a:t>&gt; Copy the CSS script to the project folder.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>
                <a:solidFill>
                  <a:srgbClr val="FF0000"/>
                </a:solidFill>
              </a:rPr>
              <a:t>&gt; OR we can use CDN server</a:t>
            </a:r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64" name="Google Shape;364;p2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bootstrap layout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304800" y="1792936"/>
            <a:ext cx="7772400" cy="289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Try it here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http://www.w3schools.com/bootstrap/tryit.asp?filename=trybs_default&amp;stacked=h</a:t>
            </a:r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67556"/>
            <a:ext cx="9170504" cy="345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FORM</a:t>
            </a:r>
            <a:endParaRPr/>
          </a:p>
        </p:txBody>
      </p:sp>
      <p:pic>
        <p:nvPicPr>
          <p:cNvPr id="382" name="Google Shape;382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540" y="1859681"/>
            <a:ext cx="3048425" cy="22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86" name="Google Shape;386;p2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 descr="Image result for bootstrap form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5454" y="2252870"/>
            <a:ext cx="6671976" cy="416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</a:t>
            </a:r>
            <a:endParaRPr/>
          </a:p>
        </p:txBody>
      </p:sp>
      <p:pic>
        <p:nvPicPr>
          <p:cNvPr id="393" name="Google Shape;393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" y="1969062"/>
            <a:ext cx="9223403" cy="45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97" name="Google Shape;397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530088" y="284176"/>
            <a:ext cx="861391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 DESKTOP</a:t>
            </a:r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530087" y="1205948"/>
            <a:ext cx="8121812" cy="5465045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681557" y="1306261"/>
            <a:ext cx="7775862" cy="110563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4800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Banner</a:t>
            </a:r>
            <a:endParaRPr/>
          </a:p>
        </p:txBody>
      </p:sp>
      <p:sp>
        <p:nvSpPr>
          <p:cNvPr id="409" name="Google Shape;409;p27"/>
          <p:cNvSpPr/>
          <p:nvPr/>
        </p:nvSpPr>
        <p:spPr>
          <a:xfrm>
            <a:off x="703062" y="5923722"/>
            <a:ext cx="7775862" cy="6816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410" name="Google Shape;410;p27"/>
          <p:cNvSpPr/>
          <p:nvPr/>
        </p:nvSpPr>
        <p:spPr>
          <a:xfrm>
            <a:off x="703062" y="2504661"/>
            <a:ext cx="7754357" cy="3273287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848139" y="2616831"/>
            <a:ext cx="5473148" cy="308814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48000" cap="flat" cmpd="thickThin">
            <a:solidFill>
              <a:srgbClr val="4E85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Content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480313" y="2557670"/>
            <a:ext cx="1881809" cy="316111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48000" cap="flat" cmpd="thickThin">
            <a:solidFill>
              <a:srgbClr val="468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Sidebar</a:t>
            </a:r>
            <a:endParaRPr/>
          </a:p>
        </p:txBody>
      </p:sp>
      <p:pic>
        <p:nvPicPr>
          <p:cNvPr id="413" name="Google Shape;41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5945" y="1333077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7b5902da_0_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LMS</a:t>
            </a:r>
            <a:endParaRPr/>
          </a:p>
        </p:txBody>
      </p:sp>
      <p:sp>
        <p:nvSpPr>
          <p:cNvPr id="135" name="Google Shape;135;g6b7b5902da_0_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6b7b5902da_0_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37" name="Google Shape;137;g6b7b5902d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00" y="1232775"/>
            <a:ext cx="6940400" cy="56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530088" y="284176"/>
            <a:ext cx="861391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 GRID SYSTEM MOBILE</a:t>
            </a:r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30087" y="1205948"/>
            <a:ext cx="4880113" cy="5465045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681557" y="1306261"/>
            <a:ext cx="4576243" cy="77955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4800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Banner</a:t>
            </a: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703063" y="6109252"/>
            <a:ext cx="4554738" cy="49616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703063" y="2202808"/>
            <a:ext cx="4554737" cy="3701510"/>
          </a:xfrm>
          <a:prstGeom prst="rect">
            <a:avLst/>
          </a:prstGeom>
          <a:solidFill>
            <a:schemeClr val="accent1"/>
          </a:solidFill>
          <a:ln w="48000" cap="flat" cmpd="thickThin">
            <a:solidFill>
              <a:srgbClr val="AF7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848139" y="2304565"/>
            <a:ext cx="4181061" cy="19891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48000" cap="flat" cmpd="thickThin">
            <a:solidFill>
              <a:srgbClr val="4E85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Content</a:t>
            </a: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848139" y="4379370"/>
            <a:ext cx="4181061" cy="152494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48000" cap="flat" cmpd="thickThin">
            <a:solidFill>
              <a:srgbClr val="4684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Sidebar</a:t>
            </a:r>
            <a:endParaRPr/>
          </a:p>
        </p:txBody>
      </p:sp>
      <p:pic>
        <p:nvPicPr>
          <p:cNvPr id="429" name="Google Shape;429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460" y="530790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>
            <a:spLocks noGrp="1"/>
          </p:cNvSpPr>
          <p:nvPr>
            <p:ph type="title"/>
          </p:nvPr>
        </p:nvSpPr>
        <p:spPr>
          <a:xfrm>
            <a:off x="685018" y="284176"/>
            <a:ext cx="8458982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STARTbootstrap.com</a:t>
            </a:r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Example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https://startbootstrap.com/</a:t>
            </a:r>
            <a:endParaRPr/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78226"/>
            <a:ext cx="9144000" cy="54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40" name="Google Shape;440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3896" y="532314"/>
            <a:ext cx="1008003" cy="101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>
            <a:spLocks noGrp="1"/>
          </p:cNvSpPr>
          <p:nvPr>
            <p:ph type="ctrTitle"/>
          </p:nvPr>
        </p:nvSpPr>
        <p:spPr>
          <a:xfrm>
            <a:off x="76200" y="19050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sp>
        <p:nvSpPr>
          <p:cNvPr id="446" name="Google Shape;446;p30"/>
          <p:cNvSpPr txBox="1">
            <a:spLocks noGrp="1"/>
          </p:cNvSpPr>
          <p:nvPr>
            <p:ph type="subTitle" idx="1"/>
          </p:nvPr>
        </p:nvSpPr>
        <p:spPr>
          <a:xfrm>
            <a:off x="14288" y="1627188"/>
            <a:ext cx="640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Introduction to 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/>
          <p:nvPr/>
        </p:nvSpPr>
        <p:spPr>
          <a:xfrm>
            <a:off x="228600" y="51816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4200" y="1143000"/>
            <a:ext cx="46736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What is Web programming: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Combination of server-side and client-side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develop a dynamic website. 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application is deployed in the Web environment and can be access by multiple concurrent users.</a:t>
            </a:r>
            <a:endParaRPr/>
          </a:p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order to start learning PHP, you should have a basic understanding of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HTML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first.</a:t>
            </a:r>
            <a:endParaRPr/>
          </a:p>
        </p:txBody>
      </p:sp>
      <p:sp>
        <p:nvSpPr>
          <p:cNvPr id="457" name="Google Shape;457;p3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59" name="Google Shape;459;p3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 descr="malaysia-php-mysql.gif"/>
          <p:cNvPicPr preferRelativeResize="0"/>
          <p:nvPr/>
        </p:nvPicPr>
        <p:blipFill rotWithShape="1">
          <a:blip r:embed="rId3">
            <a:alphaModFix/>
          </a:blip>
          <a:srcRect l="13333" t="50000" r="6667"/>
          <a:stretch/>
        </p:blipFill>
        <p:spPr>
          <a:xfrm>
            <a:off x="7167563" y="5767388"/>
            <a:ext cx="1976437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</a:t>
            </a:r>
            <a:endParaRPr/>
          </a:p>
        </p:txBody>
      </p:sp>
      <p:sp>
        <p:nvSpPr>
          <p:cNvPr id="467" name="Google Shape;46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PHP= 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HP: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ypertext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reprocessor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server-side scripting language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scripts are executed on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server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and the output from the process is inserted to the Web page as a part of the content before transmitted to the browser.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script will not be sent to the browser which request the Web page, so the script 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 visible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the users.</a:t>
            </a:r>
            <a:endParaRPr/>
          </a:p>
        </p:txBody>
      </p:sp>
      <p:sp>
        <p:nvSpPr>
          <p:cNvPr id="468" name="Google Shape;468;p3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70" name="Google Shape;470;p3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 (cont)</a:t>
            </a:r>
            <a:endParaRPr/>
          </a:p>
        </p:txBody>
      </p:sp>
      <p:sp>
        <p:nvSpPr>
          <p:cNvPr id="477" name="Google Shape;477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PHP= 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HP: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ypertext </a:t>
            </a:r>
            <a:r>
              <a:rPr lang="en-US" sz="3600" b="1" u="sng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 u="sng">
                <a:latin typeface="Twentieth Century"/>
                <a:ea typeface="Twentieth Century"/>
                <a:cs typeface="Twentieth Century"/>
                <a:sym typeface="Twentieth Century"/>
              </a:rPr>
              <a:t>reprocessor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is built upon an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easy integration of all open source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products. 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term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LAMP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is synonym with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inux,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pache,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ySQL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&amp;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Supports many databases (MySQL, Oracle etc.).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an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 source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software.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 and use.</a:t>
            </a:r>
            <a:endParaRPr/>
          </a:p>
          <a:p>
            <a:pPr marL="730250" lvl="1" indent="-27305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files have a file extension of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.php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8" name="Google Shape;478;p33" descr="malaysia-php-mysql.gif"/>
          <p:cNvPicPr preferRelativeResize="0"/>
          <p:nvPr/>
        </p:nvPicPr>
        <p:blipFill rotWithShape="1">
          <a:blip r:embed="rId3">
            <a:alphaModFix/>
          </a:blip>
          <a:srcRect l="13333" t="50000" r="6667"/>
          <a:stretch/>
        </p:blipFill>
        <p:spPr>
          <a:xfrm>
            <a:off x="6477000" y="4724400"/>
            <a:ext cx="2667000" cy="147161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 is built upon an easy integration of all open source products. The term LAMP is synonym with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graphicFrame>
        <p:nvGraphicFramePr>
          <p:cNvPr id="488" name="Google Shape;488;p34"/>
          <p:cNvGraphicFramePr/>
          <p:nvPr/>
        </p:nvGraphicFramePr>
        <p:xfrm>
          <a:off x="457200" y="177482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{126B36D0-FF00-4067-9F01-D9B7177618F2}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Server-side Scripting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Client-side scripting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embedded inside the HTML page, interpreted and executed inside the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server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(the web server) and the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result/output of the execution is sent to the browser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interpreted and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executed inside the server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E.g.: PHP, ASP.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script embedded inside the HTML page, downloaded with the HTML page and 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executed on the client (browser)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E.g.: JavaScript.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None/>
                      </a:pPr>
                      <a:endParaRPr sz="26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9" name="Google Shape;489;p3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5" descr="malaysia-php-mysql.gif"/>
          <p:cNvPicPr preferRelativeResize="0"/>
          <p:nvPr/>
        </p:nvPicPr>
        <p:blipFill rotWithShape="1">
          <a:blip r:embed="rId3">
            <a:alphaModFix/>
          </a:blip>
          <a:srcRect l="13333" b="53773"/>
          <a:stretch/>
        </p:blipFill>
        <p:spPr>
          <a:xfrm>
            <a:off x="5257800" y="4648200"/>
            <a:ext cx="29718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499" name="Google Shape;499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What is MySQL?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database server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ideal for both small and large applications.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Supports standard SQL.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 and use.</a:t>
            </a:r>
            <a:endParaRPr/>
          </a:p>
        </p:txBody>
      </p:sp>
      <p:pic>
        <p:nvPicPr>
          <p:cNvPr id="500" name="Google Shape;500;p3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509" name="Google Shape;509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+ MySQL: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PHP combined with MySQL are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cross-platform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(you can develop in Windows and serve on a Unix platform). </a:t>
            </a:r>
            <a:endParaRPr/>
          </a:p>
        </p:txBody>
      </p:sp>
      <p:pic>
        <p:nvPicPr>
          <p:cNvPr id="510" name="Google Shape;510;p3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 descr="malaysia-php-mysq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3886200"/>
            <a:ext cx="2895600" cy="255746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to PHP(cont)</a:t>
            </a:r>
            <a:endParaRPr/>
          </a:p>
        </p:txBody>
      </p:sp>
      <p:sp>
        <p:nvSpPr>
          <p:cNvPr id="521" name="Google Shape;521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Why PHP?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Runs on different platforms (Windows, Linux, Unix, etc.).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compatible with almost all servers used today (Apache, IIS, etc.).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download.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easy to learn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and runs efficiently on the server side. </a:t>
            </a: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24" name="Google Shape;524;p3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7b5902da_0_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6b7b5902da_0_8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6b7b5902da_0_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46" name="Google Shape;146;g6b7b5902d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00" y="530300"/>
            <a:ext cx="7408612" cy="5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Development Tools</a:t>
            </a:r>
            <a:endParaRPr/>
          </a:p>
        </p:txBody>
      </p:sp>
      <p:sp>
        <p:nvSpPr>
          <p:cNvPr id="531" name="Google Shape;531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How to start?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get access to a Web server with PHP support, you can: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(1) Install Apache as Web server,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(2) Install PHP as the server script interpreter, and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(3) Install MySQL as the database server.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Solution: Install XAMPP.</a:t>
            </a:r>
            <a:endParaRPr/>
          </a:p>
        </p:txBody>
      </p:sp>
      <p:sp>
        <p:nvSpPr>
          <p:cNvPr id="532" name="Google Shape;532;p3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34" name="Google Shape;534;p3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Development Tools (cont)</a:t>
            </a:r>
            <a:endParaRPr/>
          </a:p>
        </p:txBody>
      </p:sp>
      <p:sp>
        <p:nvSpPr>
          <p:cNvPr id="541" name="Google Shape;541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XAMPP application folder:</a:t>
            </a:r>
            <a:endParaRPr/>
          </a:p>
          <a:p>
            <a:pPr marL="438150" lvl="0" indent="-31908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2" name="Google Shape;542;p39"/>
          <p:cNvPicPr preferRelativeResize="0"/>
          <p:nvPr/>
        </p:nvPicPr>
        <p:blipFill rotWithShape="1">
          <a:blip r:embed="rId4">
            <a:alphaModFix/>
          </a:blip>
          <a:srcRect t="24551" r="71875" b="20001"/>
          <a:stretch/>
        </p:blipFill>
        <p:spPr>
          <a:xfrm>
            <a:off x="990600" y="2133600"/>
            <a:ext cx="3651250" cy="44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543" name="Google Shape;543;p39"/>
          <p:cNvCxnSpPr/>
          <p:nvPr/>
        </p:nvCxnSpPr>
        <p:spPr>
          <a:xfrm flipH="1">
            <a:off x="2590800" y="2667000"/>
            <a:ext cx="2743200" cy="6096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4" name="Google Shape;544;p39"/>
          <p:cNvCxnSpPr/>
          <p:nvPr/>
        </p:nvCxnSpPr>
        <p:spPr>
          <a:xfrm flipH="1">
            <a:off x="2667000" y="3886200"/>
            <a:ext cx="2743200" cy="6096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5" name="Google Shape;545;p39"/>
          <p:cNvCxnSpPr/>
          <p:nvPr/>
        </p:nvCxnSpPr>
        <p:spPr>
          <a:xfrm flipH="1">
            <a:off x="2895600" y="4953000"/>
            <a:ext cx="2514600" cy="5334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46" name="Google Shape;546;p39"/>
          <p:cNvSpPr txBox="1"/>
          <p:nvPr/>
        </p:nvSpPr>
        <p:spPr>
          <a:xfrm>
            <a:off x="5410200" y="23622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htdocs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the Web root where we save all the PHP scripts)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5486400" y="3657600"/>
            <a:ext cx="3668713" cy="44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mysql/data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where MySQL store the database records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8" name="Google Shape;548;p39"/>
          <p:cNvSpPr txBox="1"/>
          <p:nvPr/>
        </p:nvSpPr>
        <p:spPr>
          <a:xfrm>
            <a:off x="5486400" y="4648200"/>
            <a:ext cx="36576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phpMyAdmin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– the Web based MySQL administrator</a:t>
            </a:r>
            <a:endParaRPr sz="3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9" name="Google Shape;549;p3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51" name="Google Shape;551;p3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557" name="Google Shape;55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0"/>
          <p:cNvSpPr/>
          <p:nvPr/>
        </p:nvSpPr>
        <p:spPr>
          <a:xfrm>
            <a:off x="76200" y="512532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2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PHP Syntax</a:t>
            </a:r>
            <a:endParaRPr/>
          </a:p>
        </p:txBody>
      </p:sp>
      <p:pic>
        <p:nvPicPr>
          <p:cNvPr id="560" name="Google Shape;560;p4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819400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</a:t>
            </a:r>
            <a:endParaRPr/>
          </a:p>
        </p:txBody>
      </p:sp>
      <p:sp>
        <p:nvSpPr>
          <p:cNvPr id="567" name="Google Shape;567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scripting block always starts with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and ends with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scripting block can be placed anywhere in the document.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On servers with shorthand support enabled you can start a scripting block with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end with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4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70" name="Google Shape;570;p4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77" name="Google Shape;577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PHP file normally contains HTML tags, just like an HTML file, and some PHP scripting code.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Next, we have an example of a simple PHP script which sends the text “Assalamualaikum" to the browser:</a:t>
            </a:r>
            <a:endParaRPr/>
          </a:p>
        </p:txBody>
      </p:sp>
      <p:sp>
        <p:nvSpPr>
          <p:cNvPr id="578" name="Google Shape;578;p4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80" name="Google Shape;580;p4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&lt;title&gt; Web Programming &lt;/title&gt;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echo "Assalamualaikum";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	?&gt;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Each code line in PHP must end with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semicolon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semicolon is a separator and is used to distinguish one set of instructions from another.</a:t>
            </a:r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00" name="Google Shape;600;p4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Script Tag (cont)</a:t>
            </a:r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two basic statements to output text with PHP: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and 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the example before, we have used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statement to output the text "Assalamualaikum".</a:t>
            </a:r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</a:t>
            </a:r>
            <a:endParaRPr/>
          </a:p>
        </p:txBody>
      </p:sp>
      <p:sp>
        <p:nvSpPr>
          <p:cNvPr id="617" name="Google Shape;617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Comment is code that will not be compiled (ignored when the program is compiled).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It will not effect the code.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It is a good practice to write the comment.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Comment is useful the tell others what is the programming doing.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Helps programmer to memorize what is he doing.</a:t>
            </a:r>
            <a:endParaRPr/>
          </a:p>
        </p:txBody>
      </p:sp>
      <p:sp>
        <p:nvSpPr>
          <p:cNvPr id="618" name="Google Shape;618;p4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20" name="Google Shape;620;p4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 (cont)</a:t>
            </a:r>
            <a:endParaRPr/>
          </a:p>
        </p:txBody>
      </p:sp>
      <p:sp>
        <p:nvSpPr>
          <p:cNvPr id="627" name="Google Shape;627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PHP, we use: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//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to make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single-line comment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or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Char char="▪"/>
            </a:pP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/*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*/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make a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large comment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block.</a:t>
            </a: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30" name="Google Shape;630;p4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ctrTitle"/>
          </p:nvPr>
        </p:nvSpPr>
        <p:spPr>
          <a:xfrm>
            <a:off x="76200" y="19050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subTitle" idx="1"/>
          </p:nvPr>
        </p:nvSpPr>
        <p:spPr>
          <a:xfrm>
            <a:off x="168988" y="2484438"/>
            <a:ext cx="640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0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HTML5 &amp; </a:t>
            </a: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Bootstrap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"/>
          <p:cNvSpPr/>
          <p:nvPr/>
        </p:nvSpPr>
        <p:spPr>
          <a:xfrm>
            <a:off x="228600" y="5181600"/>
            <a:ext cx="8229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4200" y="1143000"/>
            <a:ext cx="46736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Comments in PHP (cont)</a:t>
            </a:r>
            <a:endParaRPr/>
          </a:p>
        </p:txBody>
      </p:sp>
      <p:sp>
        <p:nvSpPr>
          <p:cNvPr id="637" name="Google Shape;637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&lt;title&gt; Web Programming &lt;/title&gt;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	&lt;?php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//This is a comment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/*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This is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a comment block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*/</a:t>
            </a:r>
            <a:b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endParaRPr sz="19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520"/>
              <a:buFont typeface="Noto Sans Symbols"/>
              <a:buNone/>
            </a:pPr>
            <a:r>
              <a:rPr lang="en-US" sz="1900" b="1"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  <p:sp>
        <p:nvSpPr>
          <p:cNvPr id="638" name="Google Shape;638;p4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40" name="Google Shape;640;p4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</a:t>
            </a: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Variables are used for storing values, like text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strings, numbers or arrays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When a variable is declared, it can be used over and over again in your script.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All variables in PHP start with a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sign symbol.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 The correct way of declaring a variable in PHP: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E.g.: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$var_name = value;</a:t>
            </a:r>
            <a:endParaRPr/>
          </a:p>
        </p:txBody>
      </p:sp>
      <p:sp>
        <p:nvSpPr>
          <p:cNvPr id="648" name="Google Shape;648;p4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50" name="Google Shape;650;p4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 (cont)</a:t>
            </a:r>
            <a:endParaRPr/>
          </a:p>
        </p:txBody>
      </p:sp>
      <p:sp>
        <p:nvSpPr>
          <p:cNvPr id="657" name="Google Shape;657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New PHP programmers often forget the 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sign at the beginning of the variable.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 that case it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will not work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Let's try creating a variable containing a string and a variable containing a number:</a:t>
            </a:r>
            <a:endParaRPr/>
          </a:p>
        </p:txBody>
      </p:sp>
      <p:sp>
        <p:nvSpPr>
          <p:cNvPr id="658" name="Google Shape;658;p5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60" name="Google Shape;660;p5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5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PHP Variables (cont)</a:t>
            </a:r>
            <a:endParaRPr/>
          </a:p>
        </p:txBody>
      </p:sp>
      <p:sp>
        <p:nvSpPr>
          <p:cNvPr id="667" name="Google Shape;667;p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668" name="Google Shape;668;p5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70" name="Google Shape;670;p5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2.1</a:t>
            </a:r>
            <a:endParaRPr/>
          </a:p>
        </p:txBody>
      </p:sp>
      <p:sp>
        <p:nvSpPr>
          <p:cNvPr id="676" name="Google Shape;676;p52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Assalamualaikum!23</a:t>
            </a:r>
            <a:endParaRPr/>
          </a:p>
        </p:txBody>
      </p:sp>
      <p:sp>
        <p:nvSpPr>
          <p:cNvPr id="677" name="Google Shape;677;p5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79" name="Google Shape;679;p5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$x;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685" name="Google Shape;685;p53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2.1</a:t>
            </a:r>
            <a:endParaRPr/>
          </a:p>
        </p:txBody>
      </p:sp>
      <p:sp>
        <p:nvSpPr>
          <p:cNvPr id="686" name="Google Shape;686;p5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88" name="Google Shape;688;p5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2.2</a:t>
            </a:r>
            <a:endParaRPr/>
          </a:p>
        </p:txBody>
      </p:sp>
      <p:sp>
        <p:nvSpPr>
          <p:cNvPr id="694" name="Google Shape;694;p54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Assalamualaikum!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23</a:t>
            </a:r>
            <a:endParaRPr/>
          </a:p>
        </p:txBody>
      </p:sp>
      <p:sp>
        <p:nvSpPr>
          <p:cNvPr id="695" name="Google Shape;695;p5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697" name="Google Shape;697;p5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$txt="Assalamualaikum!";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$x=23;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$txt. "&lt;br&gt;";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$x;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03" name="Google Shape;703;p55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2.2</a:t>
            </a:r>
            <a:endParaRPr/>
          </a:p>
        </p:txBody>
      </p:sp>
      <p:sp>
        <p:nvSpPr>
          <p:cNvPr id="704" name="Google Shape;704;p5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06" name="Google Shape;706;p5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2.3</a:t>
            </a:r>
            <a:endParaRPr/>
          </a:p>
        </p:txBody>
      </p:sp>
      <p:sp>
        <p:nvSpPr>
          <p:cNvPr id="712" name="Google Shape;712;p56"/>
          <p:cNvSpPr txBox="1">
            <a:spLocks noGrp="1"/>
          </p:cNvSpPr>
          <p:nvPr>
            <p:ph type="body" idx="1"/>
          </p:nvPr>
        </p:nvSpPr>
        <p:spPr>
          <a:xfrm>
            <a:off x="457200" y="24384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 name is Ibtisam.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 am 21 years old.</a:t>
            </a:r>
            <a:endParaRPr/>
          </a:p>
        </p:txBody>
      </p:sp>
      <p:sp>
        <p:nvSpPr>
          <p:cNvPr id="713" name="Google Shape;713;p5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15" name="Google Shape;715;p5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$name = "Ibtisam";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$age = 21;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"My name is $name.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"I am $age years old.";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2.3</a:t>
            </a:r>
            <a:endParaRPr/>
          </a:p>
        </p:txBody>
      </p:sp>
      <p:sp>
        <p:nvSpPr>
          <p:cNvPr id="722" name="Google Shape;722;p5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24" name="Google Shape;724;p5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outline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HTML5</a:t>
            </a:r>
            <a:r>
              <a:rPr lang="en-US"/>
              <a:t> – refers to the modern day of HTML which promotes native handling of video &amp; audio &amp; animation without having to install additional plugins to browser.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Bootstrap</a:t>
            </a:r>
            <a:r>
              <a:rPr lang="en-US"/>
              <a:t> – A HTML framework supports responsive web design to provide one time webpage development for smartphone, tablet and desktop.</a:t>
            </a:r>
            <a:endParaRPr/>
          </a:p>
        </p:txBody>
      </p:sp>
      <p:pic>
        <p:nvPicPr>
          <p:cNvPr id="162" name="Google Shape;162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4838" y="629848"/>
            <a:ext cx="1054186" cy="10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1775" y="660067"/>
            <a:ext cx="1008003" cy="10124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2.4</a:t>
            </a:r>
            <a:endParaRPr/>
          </a:p>
        </p:txBody>
      </p:sp>
      <p:sp>
        <p:nvSpPr>
          <p:cNvPr id="730" name="Google Shape;730;p58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Write the </a:t>
            </a:r>
            <a:r>
              <a:rPr lang="en-US" sz="3600" b="1">
                <a:latin typeface="Courier New"/>
                <a:ea typeface="Courier New"/>
                <a:cs typeface="Courier New"/>
                <a:sym typeface="Courier New"/>
              </a:rPr>
              <a:t>echo( )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statement to display the following message: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Assalamu`alaikum to all!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My name is Ibtisam.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 am 21 years old.</a:t>
            </a:r>
            <a:endParaRPr/>
          </a:p>
        </p:txBody>
      </p:sp>
      <p:sp>
        <p:nvSpPr>
          <p:cNvPr id="731" name="Google Shape;731;p5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33" name="Google Shape;733;p5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$salam = "Assalamu`alaikum";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$name = "Ibtisam";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$age = 21;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"$salam to all!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"My name is $name. &lt;br&gt;";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"I am $age years old.";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39" name="Google Shape;739;p59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Answer 2.4</a:t>
            </a:r>
            <a:endParaRPr/>
          </a:p>
        </p:txBody>
      </p:sp>
      <p:sp>
        <p:nvSpPr>
          <p:cNvPr id="740" name="Google Shape;740;p5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42" name="Google Shape;742;p5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2.5</a:t>
            </a:r>
            <a:endParaRPr/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Detect the error for the following script: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$nama="Ibtisam"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echo ("My name is $nama.");</a:t>
            </a:r>
            <a:endParaRPr/>
          </a:p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749" name="Google Shape;749;p6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Naming Rules for Variables</a:t>
            </a:r>
            <a:endParaRPr/>
          </a:p>
        </p:txBody>
      </p:sp>
      <p:sp>
        <p:nvSpPr>
          <p:cNvPr id="758" name="Google Shape;75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must start with a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letter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or an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underscore "_"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can only contain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alpha-numeric characters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underscores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 (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a-z, A-Z, 0-9, and _ 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 variable name should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 contain spaces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If a variable name is more than one word, it should be separated with an underscore </a:t>
            </a: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($my_string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), or with capitalization </a:t>
            </a: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($myString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</p:txBody>
      </p:sp>
      <p:sp>
        <p:nvSpPr>
          <p:cNvPr id="759" name="Google Shape;759;p6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61" name="Google Shape;761;p6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Exercise 2.6</a:t>
            </a:r>
            <a:endParaRPr/>
          </a:p>
        </p:txBody>
      </p:sp>
      <p:sp>
        <p:nvSpPr>
          <p:cNvPr id="767" name="Google Shape;767;p62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6868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320"/>
              <a:buChar char="◼"/>
            </a:pP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Decide whether the following variables are </a:t>
            </a:r>
            <a:r>
              <a:rPr lang="en-US" sz="2900" b="1">
                <a:latin typeface="Twentieth Century"/>
                <a:ea typeface="Twentieth Century"/>
                <a:cs typeface="Twentieth Century"/>
                <a:sym typeface="Twentieth Century"/>
              </a:rPr>
              <a:t>valid</a:t>
            </a: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 or </a:t>
            </a:r>
            <a:r>
              <a:rPr lang="en-US" sz="2900" b="1">
                <a:latin typeface="Twentieth Century"/>
                <a:ea typeface="Twentieth Century"/>
                <a:cs typeface="Twentieth Century"/>
                <a:sym typeface="Twentieth Century"/>
              </a:rPr>
              <a:t>invalid</a:t>
            </a:r>
            <a:r>
              <a:rPr lang="en-US" sz="2900">
                <a:latin typeface="Twentieth Century"/>
                <a:ea typeface="Twentieth Century"/>
                <a:cs typeface="Twentieth Century"/>
                <a:sym typeface="Twentieth Century"/>
              </a:rPr>
              <a:t>. Give your reason.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$apa	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11)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$my_books</a:t>
            </a:r>
            <a:endParaRPr sz="2100" b="1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$123lekuk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12)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$_myFamily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$what-is-the-number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13)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 address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$_uji1			</a:t>
            </a:r>
            <a:r>
              <a:rPr lang="en-US" sz="2100" b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14)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$my2numbers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$my name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$For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$float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$variable_to_hold_names_or_matrix_for_students</a:t>
            </a:r>
            <a:endParaRPr/>
          </a:p>
          <a:p>
            <a:pPr marL="971550" lvl="1" indent="-514350" algn="l" rtl="0">
              <a:spcBef>
                <a:spcPts val="420"/>
              </a:spcBef>
              <a:spcAft>
                <a:spcPts val="0"/>
              </a:spcAft>
              <a:buSzPts val="1890"/>
              <a:buFont typeface="Corbel"/>
              <a:buAutoNum type="arabicParenR"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$hasil*nombor</a:t>
            </a:r>
            <a:endParaRPr/>
          </a:p>
        </p:txBody>
      </p:sp>
      <p:sp>
        <p:nvSpPr>
          <p:cNvPr id="768" name="Google Shape;768;p6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70" name="Google Shape;770;p6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6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</a:t>
            </a:r>
            <a:endParaRPr/>
          </a:p>
        </p:txBody>
      </p:sp>
      <p:sp>
        <p:nvSpPr>
          <p:cNvPr id="777" name="Google Shape;777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Lateral is the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exact/actual value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value could be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number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(integer or real),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character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string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, or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Boolean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778" name="Google Shape;778;p6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80" name="Google Shape;780;p6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6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787" name="Google Shape;787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Integer: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Integer is round number.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For example, 10 is an integer.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$num = 10;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$num = -10;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64"/>
          <p:cNvSpPr txBox="1"/>
          <p:nvPr/>
        </p:nvSpPr>
        <p:spPr>
          <a:xfrm>
            <a:off x="4953000" y="47244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32000" rIns="64000" bIns="3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negative sign for negative numbers.</a:t>
            </a:r>
            <a:endParaRPr sz="3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9" name="Google Shape;789;p64"/>
          <p:cNvCxnSpPr/>
          <p:nvPr/>
        </p:nvCxnSpPr>
        <p:spPr>
          <a:xfrm flipH="1">
            <a:off x="3048000" y="5181600"/>
            <a:ext cx="1828800" cy="11430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90" name="Google Shape;790;p6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792" name="Google Shape;792;p6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799" name="Google Shape;799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Float:</a:t>
            </a:r>
            <a:endParaRPr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$temp = 21.1225;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$product = 0.0;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0" name="Google Shape;800;p6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02" name="Google Shape;802;p6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09" name="Google Shape;809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Characters: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assign a character value into a char variable, the value must be put inside a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open and close single or double quote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$nama = ‘Nurul’;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$name = “Ibtisam”;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0" name="Google Shape;810;p6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12" name="Google Shape;812;p6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6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19" name="Google Shape;819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Boolean: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are only two values for Boolean variable: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false</a:t>
            </a: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$eatalready = true;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	$isInteger = false;</a:t>
            </a:r>
            <a:endParaRPr sz="3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0" name="Google Shape;820;p6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22" name="Google Shape;822;p6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HTML5</a:t>
            </a:r>
            <a:endParaRPr/>
          </a:p>
        </p:txBody>
      </p:sp>
      <p:sp>
        <p:nvSpPr>
          <p:cNvPr id="172" name="Google Shape;172;p5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b="1"/>
              <a:t>HTML5</a:t>
            </a:r>
            <a:r>
              <a:rPr lang="en-US"/>
              <a:t> – refers to the modern day of HTML which promotes native handling of video &amp; audio &amp; animation without having to install additional plugins to browser.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/>
              <a:t>&lt;!DOCTYPE html&gt;</a:t>
            </a:r>
            <a:endParaRPr/>
          </a:p>
        </p:txBody>
      </p:sp>
      <p:pic>
        <p:nvPicPr>
          <p:cNvPr id="173" name="Google Shape;17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11/27/2018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http://blog.kerul.net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Lateral Values (cont)</a:t>
            </a:r>
            <a:endParaRPr/>
          </a:p>
        </p:txBody>
      </p:sp>
      <p:sp>
        <p:nvSpPr>
          <p:cNvPr id="829" name="Google Shape;829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String: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group of characters.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Marked with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single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or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double quote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730250" lvl="1" indent="-273050" algn="l" rtl="0">
              <a:spcBef>
                <a:spcPts val="720"/>
              </a:spcBef>
              <a:spcAft>
                <a:spcPts val="0"/>
              </a:spcAft>
              <a:buSzPts val="3240"/>
              <a:buChar char="▪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520"/>
              <a:buFont typeface="Noto Sans Symbols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sz="3200" b="1">
                <a:latin typeface="Courier New"/>
                <a:ea typeface="Courier New"/>
                <a:cs typeface="Courier New"/>
                <a:sym typeface="Courier New"/>
              </a:rPr>
              <a:t>$stmt = “How are you”;</a:t>
            </a:r>
            <a:endParaRPr/>
          </a:p>
        </p:txBody>
      </p:sp>
      <p:sp>
        <p:nvSpPr>
          <p:cNvPr id="830" name="Google Shape;830;p6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6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</a:t>
            </a:r>
            <a:endParaRPr/>
          </a:p>
        </p:txBody>
      </p:sp>
      <p:sp>
        <p:nvSpPr>
          <p:cNvPr id="839" name="Google Shape;839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There is only one string operator in PHP.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concatenation operator (.)  is used to put two string values together.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concatenate two string variables together, use the concatenation operator:</a:t>
            </a:r>
            <a:endParaRPr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0" name="Google Shape;840;p6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42" name="Google Shape;842;p6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49" name="Google Shape;849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$txt1=“Assalamualaikum!";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$txt2=“Have a nice day!";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$txt1 . " " . $txt2;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/>
          </a:p>
        </p:txBody>
      </p:sp>
      <p:sp>
        <p:nvSpPr>
          <p:cNvPr id="850" name="Google Shape;850;p7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52" name="Google Shape;852;p7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7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59" name="Google Shape;85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19063" lvl="0" indent="-11112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simpler way in doing concatenation: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2800"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$txt1=“Assalamualaikum!";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$txt2=“Have a nice day!";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“$txt1 $txt2”;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/>
          </a:p>
        </p:txBody>
      </p:sp>
      <p:sp>
        <p:nvSpPr>
          <p:cNvPr id="860" name="Google Shape;860;p7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62" name="Google Shape;862;p7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7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7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Concatenation Operator (cont)</a:t>
            </a:r>
            <a:endParaRPr/>
          </a:p>
        </p:txBody>
      </p:sp>
      <p:sp>
        <p:nvSpPr>
          <p:cNvPr id="869" name="Google Shape;86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341313" lvl="0" indent="-222250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 b="1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Or, if you want to print the output in a separate line: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2800" b="1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$txt1=“Assalamualaikum!";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$txt2=“Have a nice day!";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echo “$txt1 &lt;br&gt; $txt2”;</a:t>
            </a:r>
            <a:b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?&gt; </a:t>
            </a:r>
            <a:endParaRPr/>
          </a:p>
        </p:txBody>
      </p:sp>
      <p:sp>
        <p:nvSpPr>
          <p:cNvPr id="870" name="Google Shape;870;p7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7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72" name="Google Shape;872;p7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3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878" name="Google Shape;87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3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Form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Interactions</a:t>
            </a:r>
            <a:endParaRPr/>
          </a:p>
        </p:txBody>
      </p:sp>
      <p:sp>
        <p:nvSpPr>
          <p:cNvPr id="880" name="Google Shape;880;p73"/>
          <p:cNvSpPr/>
          <p:nvPr/>
        </p:nvSpPr>
        <p:spPr>
          <a:xfrm>
            <a:off x="76200" y="5125329"/>
            <a:ext cx="8409745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3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1400" y="2819400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7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Input Through HTML</a:t>
            </a:r>
            <a:endParaRPr/>
          </a:p>
        </p:txBody>
      </p:sp>
      <p:sp>
        <p:nvSpPr>
          <p:cNvPr id="888" name="Google Shape;888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=“aform” 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=“GET” 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=“save.php”&gt;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	input…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/>
          </a:p>
          <a:p>
            <a:pPr marL="107950" lvl="0" indent="11112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This is the typical structure of form: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is the name of the form.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how the data is transferred (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: is the target file resides in the Web server that receive the data from the form.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730250" lvl="1" indent="-273050" algn="l" rtl="0">
              <a:spcBef>
                <a:spcPts val="560"/>
              </a:spcBef>
              <a:spcAft>
                <a:spcPts val="0"/>
              </a:spcAft>
              <a:buSzPts val="2160"/>
              <a:buChar char="▪"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:  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are the input elements (text field, checkbox, radio button, etc.).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9" name="Google Shape;889;p7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7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891" name="Google Shape;891;p7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7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7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GET vs. POST</a:t>
            </a:r>
            <a:endParaRPr/>
          </a:p>
        </p:txBody>
      </p:sp>
      <p:graphicFrame>
        <p:nvGraphicFramePr>
          <p:cNvPr id="898" name="Google Shape;898;p75"/>
          <p:cNvGraphicFramePr/>
          <p:nvPr/>
        </p:nvGraphicFramePr>
        <p:xfrm>
          <a:off x="457200" y="18700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{126B36D0-FF00-4067-9F01-D9B7177618F2}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775"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Is basically for just getting (</a:t>
                      </a:r>
                      <a:r>
                        <a:rPr lang="en-US" sz="26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retrieving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 data.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The variable name and the value 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appear and visible in the URL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Form data is to be encoded (by a browser) into at the end of the URL of the target file.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Form data is embedded within a message body. </a:t>
                      </a:r>
                      <a:endParaRPr/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POST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may involve anything, like storing files to the server, updating data, ordering a product, or sending an e-mail.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-165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Noto Sans Symbols"/>
                        <a:buChar char="▪"/>
                      </a:pP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The variable name and the value </a:t>
                      </a:r>
                      <a:r>
                        <a:rPr lang="en-US" sz="2600" b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do not appear in the URL</a:t>
                      </a:r>
                      <a:r>
                        <a:rPr lang="en-US" sz="2600" b="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9" name="Google Shape;899;p7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7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01" name="Google Shape;901;p7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7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(Using GET Method)</a:t>
            </a:r>
            <a:endParaRPr/>
          </a:p>
        </p:txBody>
      </p:sp>
      <p:sp>
        <p:nvSpPr>
          <p:cNvPr id="908" name="Google Shape;908;p7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7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10" name="Google Shape;910;p7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7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pic>
        <p:nvPicPr>
          <p:cNvPr id="917" name="Google Shape;917;p77"/>
          <p:cNvPicPr preferRelativeResize="0"/>
          <p:nvPr/>
        </p:nvPicPr>
        <p:blipFill rotWithShape="1">
          <a:blip r:embed="rId4">
            <a:alphaModFix/>
          </a:blip>
          <a:srcRect r="45313" b="76042"/>
          <a:stretch/>
        </p:blipFill>
        <p:spPr>
          <a:xfrm>
            <a:off x="609600" y="2286000"/>
            <a:ext cx="7885113" cy="259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918" name="Google Shape;918;p77"/>
          <p:cNvCxnSpPr/>
          <p:nvPr/>
        </p:nvCxnSpPr>
        <p:spPr>
          <a:xfrm rot="10800000" flipH="1">
            <a:off x="3048000" y="3048000"/>
            <a:ext cx="2286000" cy="8382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19" name="Google Shape;919;p77"/>
          <p:cNvCxnSpPr/>
          <p:nvPr/>
        </p:nvCxnSpPr>
        <p:spPr>
          <a:xfrm rot="10800000" flipH="1">
            <a:off x="3124200" y="3048000"/>
            <a:ext cx="3581400" cy="1143000"/>
          </a:xfrm>
          <a:prstGeom prst="straightConnector1">
            <a:avLst/>
          </a:prstGeom>
          <a:noFill/>
          <a:ln w="48000" cap="flat" cmpd="thickThin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5000" dist="25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20" name="Google Shape;920;p7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7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22" name="Google Shape;922;p7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Typical HTML structure</a:t>
            </a:r>
            <a:endParaRPr/>
          </a:p>
        </p:txBody>
      </p:sp>
      <p:pic>
        <p:nvPicPr>
          <p:cNvPr id="182" name="Google Shape;18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65649"/>
            <a:ext cx="7086600" cy="528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6" name="Google Shape;186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7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sp>
        <p:nvSpPr>
          <p:cNvPr id="929" name="Google Shape;929;p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Since PHP is a server-side scripting, it is interpreted/executed inside the server.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output of the script execution is embedded inside the page which contains the script.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At the end of the process, the HTML page, together with the output generated, is sent to the browser (client).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The script will not be included in the HTML page sent to the browser.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30" name="Google Shape;930;p7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7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32" name="Google Shape;932;p7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 (cont)</a:t>
            </a:r>
            <a:endParaRPr/>
          </a:p>
        </p:txBody>
      </p:sp>
      <p:pic>
        <p:nvPicPr>
          <p:cNvPr id="939" name="Google Shape;939;p79"/>
          <p:cNvPicPr preferRelativeResize="0"/>
          <p:nvPr/>
        </p:nvPicPr>
        <p:blipFill rotWithShape="1">
          <a:blip r:embed="rId4">
            <a:alphaModFix/>
          </a:blip>
          <a:srcRect r="71989" b="76042"/>
          <a:stretch/>
        </p:blipFill>
        <p:spPr>
          <a:xfrm>
            <a:off x="609600" y="1981200"/>
            <a:ext cx="4513263" cy="289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40" name="Google Shape;940;p79"/>
          <p:cNvPicPr preferRelativeResize="0"/>
          <p:nvPr/>
        </p:nvPicPr>
        <p:blipFill rotWithShape="1">
          <a:blip r:embed="rId5">
            <a:alphaModFix/>
          </a:blip>
          <a:srcRect r="56721" b="61457"/>
          <a:stretch/>
        </p:blipFill>
        <p:spPr>
          <a:xfrm>
            <a:off x="3810000" y="3124200"/>
            <a:ext cx="4800600" cy="32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41" name="Google Shape;941;p7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43" name="Google Shape;943;p7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80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 (Using POST Method)</a:t>
            </a:r>
            <a:endParaRPr/>
          </a:p>
        </p:txBody>
      </p:sp>
      <p:sp>
        <p:nvSpPr>
          <p:cNvPr id="950" name="Google Shape;950;p80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80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52" name="Google Shape;952;p8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1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958" name="Google Shape;95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1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4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Operators</a:t>
            </a:r>
            <a:endParaRPr/>
          </a:p>
        </p:txBody>
      </p:sp>
      <p:sp>
        <p:nvSpPr>
          <p:cNvPr id="960" name="Google Shape;960;p81"/>
          <p:cNvSpPr/>
          <p:nvPr/>
        </p:nvSpPr>
        <p:spPr>
          <a:xfrm>
            <a:off x="76200" y="5181600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81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Assignment Operators</a:t>
            </a:r>
            <a:endParaRPr/>
          </a:p>
        </p:txBody>
      </p:sp>
      <p:graphicFrame>
        <p:nvGraphicFramePr>
          <p:cNvPr id="968" name="Google Shape;968;p82"/>
          <p:cNvGraphicFramePr/>
          <p:nvPr/>
        </p:nvGraphicFramePr>
        <p:xfrm>
          <a:off x="228600" y="16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31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Assignment Operators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3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Assign the value of expression into the variable.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$num=3; (value 3 is assign the variable 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$a=50;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$b=$a; ($b receives the value of $a, which is 50)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$sum=($num*3)+10; (value produced on the right expression will be assigned to variable 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sum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Var*=expr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Multiplication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$num*=3;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$num=$num*3;)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Division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$num1/=$num2;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$num1=$num1/$num2;)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%=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Modulus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$num%=2;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$num=$num%2;)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Addition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$sum+=var1;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$sum=$sum+$var1;)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Var</a:t>
                      </a: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-=</a:t>
                      </a:r>
                      <a:r>
                        <a:rPr lang="en-US" sz="1700" b="1" i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expr</a:t>
                      </a:r>
                      <a:endParaRPr sz="1700" b="1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Subtraction assignment.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$sum=$var1;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(similar as $sum=$sum$var1;)</a:t>
                      </a:r>
                      <a:endParaRPr/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69" name="Google Shape;969;p8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8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71" name="Google Shape;971;p8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8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Assignment Operators</a:t>
            </a:r>
            <a:endParaRPr/>
          </a:p>
        </p:txBody>
      </p:sp>
      <p:sp>
        <p:nvSpPr>
          <p:cNvPr id="978" name="Google Shape;978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Assign means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give value to a variable 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to be stored.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symbol is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Equal to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 is different from assign “</a:t>
            </a:r>
            <a:r>
              <a:rPr lang="en-US" sz="36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”.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E.g.: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 b="1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$num1=3; //value 3 is assigned to the variable $num1</a:t>
            </a:r>
            <a:endParaRPr sz="3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9" name="Google Shape;979;p8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81" name="Google Shape;981;p8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8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8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Arithmetic Operators</a:t>
            </a:r>
            <a:endParaRPr/>
          </a:p>
        </p:txBody>
      </p:sp>
      <p:graphicFrame>
        <p:nvGraphicFramePr>
          <p:cNvPr id="988" name="Google Shape;988;p84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0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Mathematical  expression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PHP expression</a:t>
                      </a:r>
                      <a:endParaRPr sz="24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Addition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num1 + 3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$num1 + 3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Subtraction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pi - y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$pi - $y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*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Multiplication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width x height 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$width * $height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/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Division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a/b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$a/$b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%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Modulus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num modulo 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$nom%3</a:t>
                      </a:r>
                      <a:endParaRPr sz="24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9" name="Google Shape;989;p8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8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991" name="Google Shape;991;p8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8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Arithmetic Operators (cont)</a:t>
            </a:r>
            <a:endParaRPr/>
          </a:p>
        </p:txBody>
      </p:sp>
      <p:graphicFrame>
        <p:nvGraphicFramePr>
          <p:cNvPr id="998" name="Google Shape;998;p85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8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 </a:t>
                      </a:r>
                      <a:endParaRPr sz="2800" u="none" strike="noStrike" cap="none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++</a:t>
                      </a:r>
                      <a:endParaRPr sz="28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pre-increment (add 1 to the value in a variable </a:t>
                      </a:r>
                      <a:r>
                        <a:rPr lang="en-US" sz="2800" i="1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later</a:t>
                      </a: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wentieth Century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$num++;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post-increment (add 1 to the value in a variable)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++$num;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3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--</a:t>
                      </a:r>
                      <a:endParaRPr sz="2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pre-decrement (subtract 1 from the value in a variable </a:t>
                      </a:r>
                      <a:r>
                        <a:rPr lang="en-US" sz="2800" i="1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later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)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wentieth Century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$sum--;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Unary post-decrement (subtract 1 from the value in a variable)</a:t>
                      </a:r>
                      <a:endParaRPr/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--$sum;</a:t>
                      </a:r>
                      <a:endParaRPr sz="36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2600" marR="6260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9" name="Google Shape;999;p8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8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01" name="Google Shape;1001;p8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8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Operators Precedence</a:t>
            </a:r>
            <a:endParaRPr/>
          </a:p>
        </p:txBody>
      </p:sp>
      <p:graphicFrame>
        <p:nvGraphicFramePr>
          <p:cNvPr id="1008" name="Google Shape;1008;p86"/>
          <p:cNvGraphicFramePr/>
          <p:nvPr/>
        </p:nvGraphicFramePr>
        <p:xfrm>
          <a:off x="12192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21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Operators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Order of evaluation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 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First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*, /, %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Second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+, -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9" name="Google Shape;1009;p8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8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11" name="Google Shape;1011;p8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87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Comparison Operators</a:t>
            </a:r>
            <a:endParaRPr/>
          </a:p>
        </p:txBody>
      </p:sp>
      <p:graphicFrame>
        <p:nvGraphicFramePr>
          <p:cNvPr id="1018" name="Google Shape;1018;p87"/>
          <p:cNvGraphicFramePr/>
          <p:nvPr/>
        </p:nvGraphicFramePr>
        <p:xfrm>
          <a:off x="7620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49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==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($num == 100)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Not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($letter != ‘Z’)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&lt;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Less than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($num1 &lt; $num2)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&gt;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Greater than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($mark &gt; 80)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&lt;=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Less than or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($sum &lt;= 10)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&gt;=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Greater than or equal to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($sum &gt;= $input)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9" name="Google Shape;1019;p8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8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21" name="Google Shape;1021;p8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5" name="Google Shape;195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1168" y="511463"/>
            <a:ext cx="1054186" cy="105418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1565649"/>
            <a:ext cx="8229600" cy="526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8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Logical Operators</a:t>
            </a:r>
            <a:endParaRPr/>
          </a:p>
        </p:txBody>
      </p:sp>
      <p:graphicFrame>
        <p:nvGraphicFramePr>
          <p:cNvPr id="1028" name="Google Shape;1028;p88"/>
          <p:cNvGraphicFramePr/>
          <p:nvPr/>
        </p:nvGraphicFramePr>
        <p:xfrm>
          <a:off x="7620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{FED22220-6EA7-4D11-9886-2B0D7E546BFD}</a:tableStyleId>
              </a:tblPr>
              <a:tblGrid>
                <a:gridCol w="14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Operator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Meaning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Example</a:t>
                      </a:r>
                      <a:endParaRPr sz="2000">
                        <a:solidFill>
                          <a:srgbClr val="FF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&amp;&amp;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AND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($x==1) &amp;&amp; ($y==2)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||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OR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($huruf==’A’) || ($nom&gt;10)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Logical NOT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!( $nombor &gt; 100 )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F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9" name="Google Shape;1029;p88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88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31" name="Google Shape;1031;p88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89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(Add 2 numbers)</a:t>
            </a:r>
            <a:endParaRPr/>
          </a:p>
        </p:txBody>
      </p:sp>
      <p:sp>
        <p:nvSpPr>
          <p:cNvPr id="1038" name="Google Shape;1038;p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Develop a simple Web application to receive two numbers from the user. 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The numbers is entered through a HTML form, sent to the server, and another file will receive the number, add both of them and display the result of the operation.</a:t>
            </a:r>
            <a:endParaRPr/>
          </a:p>
        </p:txBody>
      </p:sp>
      <p:sp>
        <p:nvSpPr>
          <p:cNvPr id="1039" name="Google Shape;1039;p89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9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41" name="Google Shape;1041;p89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0"/>
          <p:cNvSpPr txBox="1">
            <a:spLocks noGrp="1"/>
          </p:cNvSpPr>
          <p:nvPr>
            <p:ph type="ctrTitle"/>
          </p:nvPr>
        </p:nvSpPr>
        <p:spPr>
          <a:xfrm>
            <a:off x="0" y="228600"/>
            <a:ext cx="89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C700"/>
                </a:solidFill>
                <a:latin typeface="Arial"/>
                <a:ea typeface="Arial"/>
                <a:cs typeface="Arial"/>
                <a:sym typeface="Arial"/>
              </a:rPr>
              <a:t>WEB PROGRAMMING</a:t>
            </a:r>
            <a:endParaRPr/>
          </a:p>
        </p:txBody>
      </p:sp>
      <p:pic>
        <p:nvPicPr>
          <p:cNvPr id="1047" name="Google Shape;104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313" y="5245100"/>
            <a:ext cx="59848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90"/>
          <p:cNvSpPr txBox="1">
            <a:spLocks noGrp="1"/>
          </p:cNvSpPr>
          <p:nvPr>
            <p:ph type="subTitle" idx="1"/>
          </p:nvPr>
        </p:nvSpPr>
        <p:spPr>
          <a:xfrm>
            <a:off x="1295400" y="26670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Chapter 5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Array </a:t>
            </a:r>
            <a:endParaRPr/>
          </a:p>
        </p:txBody>
      </p:sp>
      <p:sp>
        <p:nvSpPr>
          <p:cNvPr id="1049" name="Google Shape;1049;p90"/>
          <p:cNvSpPr/>
          <p:nvPr/>
        </p:nvSpPr>
        <p:spPr>
          <a:xfrm>
            <a:off x="76200" y="5147799"/>
            <a:ext cx="839311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 Computer Science #FSTMKUIS</a:t>
            </a:r>
            <a:endParaRPr/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fstm.kuis.edu.my/blog/php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90" descr="https://1.bp.blogspot.com/-GL7ZxzkkFKU/Vp2c4jbTdMI/AAAAAAAAODs/6ivZNRZavdg/s1600/php-logo-272x2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68" y="2799471"/>
            <a:ext cx="29464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91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91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</a:t>
            </a:r>
            <a:endParaRPr/>
          </a:p>
        </p:txBody>
      </p:sp>
      <p:sp>
        <p:nvSpPr>
          <p:cNvPr id="1057" name="Google Shape;1057;p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 variable is a storage area holding a number or text. The problem is a </a:t>
            </a:r>
            <a:r>
              <a:rPr lang="en-US" sz="36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 hold only one value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An array is a special variable, which can store </a:t>
            </a:r>
            <a:r>
              <a:rPr lang="en-US" sz="36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values in one single variable</a:t>
            </a: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/>
          </a:p>
        </p:txBody>
      </p:sp>
      <p:sp>
        <p:nvSpPr>
          <p:cNvPr id="1058" name="Google Shape;1058;p91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91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60" name="Google Shape;1060;p91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92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Char char="◼"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If you have a list of items (a list of student names, for e.g.), storing the student names in single variables could look like this:</a:t>
            </a:r>
            <a:endParaRPr/>
          </a:p>
          <a:p>
            <a:pPr marL="438150" lvl="0" indent="-136208" algn="l" rtl="0">
              <a:spcBef>
                <a:spcPts val="0"/>
              </a:spcBef>
              <a:spcAft>
                <a:spcPts val="0"/>
              </a:spcAft>
              <a:buSzPts val="2880"/>
              <a:buNone/>
            </a:pPr>
            <a:endParaRPr sz="36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880"/>
              <a:buFont typeface="Noto Sans Symbols"/>
              <a:buNone/>
            </a:pPr>
            <a:r>
              <a:rPr lang="en-US" sz="3600"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$std1=“Anas”;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$std2=“Hajar”;</a:t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$std3=“Shah”;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7" name="Google Shape;1067;p9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68" name="Google Shape;1068;p92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92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70" name="Google Shape;1070;p92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93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However, what if you want to loop through the student names and find a specific one? And what if you had not 3 names, but 300?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The best solution here is to use an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array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!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An array can </a:t>
            </a:r>
            <a:r>
              <a:rPr lang="en-US" sz="34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hold all your variable values under a single name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. And you can access the values by referring to the array name.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720"/>
              <a:buChar char="◼"/>
            </a:pP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Each element in the array has its own </a:t>
            </a:r>
            <a:r>
              <a:rPr lang="en-US" sz="34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</a:t>
            </a:r>
            <a:r>
              <a:rPr lang="en-US" sz="3400">
                <a:latin typeface="Twentieth Century"/>
                <a:ea typeface="Twentieth Century"/>
                <a:cs typeface="Twentieth Century"/>
                <a:sym typeface="Twentieth Century"/>
              </a:rPr>
              <a:t> so that it can be easily accessed.</a:t>
            </a:r>
            <a:endParaRPr/>
          </a:p>
        </p:txBody>
      </p:sp>
      <p:sp>
        <p:nvSpPr>
          <p:cNvPr id="1077" name="Google Shape;1077;p9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78" name="Google Shape;1078;p93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93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80" name="Google Shape;1080;p93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94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In PHP, there are 3 kind of arrays: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Numeric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with a numeric index.</a:t>
            </a:r>
            <a:endParaRPr/>
          </a:p>
          <a:p>
            <a:pPr marL="1216025" lvl="3" indent="-18256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Assign using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AUTOMATIC</a:t>
            </a: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 method.</a:t>
            </a:r>
            <a:endParaRPr/>
          </a:p>
          <a:p>
            <a:pPr marL="1216025" lvl="3" indent="-18256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Asign using </a:t>
            </a:r>
            <a:r>
              <a:rPr lang="en-US" sz="2800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MANUAL</a:t>
            </a: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 method.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latin typeface="Twentieth Century"/>
                <a:ea typeface="Twentieth Century"/>
                <a:cs typeface="Twentieth Century"/>
                <a:sym typeface="Twentieth Century"/>
              </a:rPr>
              <a:t>Associative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where each ID key is associated with a value.</a:t>
            </a:r>
            <a:endParaRPr/>
          </a:p>
          <a:p>
            <a:pPr marL="730250" lvl="1" indent="-273050" algn="l" rtl="0">
              <a:spcBef>
                <a:spcPts val="640"/>
              </a:spcBef>
              <a:spcAft>
                <a:spcPts val="0"/>
              </a:spcAft>
              <a:buSzPts val="2880"/>
              <a:buChar char="▪"/>
            </a:pPr>
            <a:r>
              <a:rPr lang="en-US" sz="3200" b="1">
                <a:latin typeface="Twentieth Century"/>
                <a:ea typeface="Twentieth Century"/>
                <a:cs typeface="Twentieth Century"/>
                <a:sym typeface="Twentieth Century"/>
              </a:rPr>
              <a:t>Multidimensional array</a:t>
            </a:r>
            <a:r>
              <a:rPr lang="en-US" sz="3200">
                <a:latin typeface="Twentieth Century"/>
                <a:ea typeface="Twentieth Century"/>
                <a:cs typeface="Twentieth Century"/>
                <a:sym typeface="Twentieth Century"/>
              </a:rPr>
              <a:t> - An array containing one or more arrays.</a:t>
            </a:r>
            <a:endParaRPr/>
          </a:p>
        </p:txBody>
      </p:sp>
      <p:sp>
        <p:nvSpPr>
          <p:cNvPr id="1087" name="Google Shape;1087;p9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 of Array (cont)</a:t>
            </a:r>
            <a:endParaRPr/>
          </a:p>
        </p:txBody>
      </p:sp>
      <p:sp>
        <p:nvSpPr>
          <p:cNvPr id="1088" name="Google Shape;1088;p94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94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090" name="Google Shape;1090;p94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95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Assign using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AUTOMATIC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method (the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index starts at 0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).</a:t>
            </a:r>
            <a:endParaRPr/>
          </a:p>
          <a:p>
            <a:pPr marL="438150" lvl="0" indent="-156528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	$std = array(“Anas",“Hajar",“Shah",“Nurul");</a:t>
            </a:r>
            <a:endParaRPr/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2560"/>
              <a:buFont typeface="Noto Sans Symbols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119063" lvl="0" indent="-7938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Assign using </a:t>
            </a:r>
            <a:r>
              <a:rPr lang="en-US" b="1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MANUAL 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method.</a:t>
            </a:r>
            <a:endParaRPr/>
          </a:p>
          <a:p>
            <a:pPr marL="119063" lvl="0" indent="154622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03225" lvl="1" indent="7937" algn="l" rtl="0">
              <a:spcBef>
                <a:spcPts val="48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$std[0]=“Anas";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$std[1]=“Hajar";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$std[2]=“Shah";</a:t>
            </a:r>
            <a:br>
              <a:rPr lang="en-US" sz="2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$std[3]=“Nurul";</a:t>
            </a:r>
            <a:endParaRPr/>
          </a:p>
        </p:txBody>
      </p:sp>
      <p:sp>
        <p:nvSpPr>
          <p:cNvPr id="1097" name="Google Shape;1097;p9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Numeric Array</a:t>
            </a:r>
            <a:endParaRPr/>
          </a:p>
        </p:txBody>
      </p:sp>
      <p:sp>
        <p:nvSpPr>
          <p:cNvPr id="1098" name="Google Shape;1098;p95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95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00" name="Google Shape;1100;p95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96" descr="malaysia-php-mysql.gif"/>
          <p:cNvPicPr preferRelativeResize="0"/>
          <p:nvPr/>
        </p:nvPicPr>
        <p:blipFill rotWithShape="1">
          <a:blip r:embed="rId3">
            <a:alphaModFix/>
          </a:blip>
          <a:srcRect l="12619" r="11666"/>
          <a:stretch/>
        </p:blipFill>
        <p:spPr>
          <a:xfrm>
            <a:off x="7924800" y="0"/>
            <a:ext cx="12192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$std[0]="Anas";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$std[1]="Hajar";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$std[2]="Shah";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$std[3]="Nurul"; </a:t>
            </a:r>
            <a:endParaRPr/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111125" lvl="0" indent="7937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echo $std[0] . " and " . $std[1] . " are the students of FSTM.";</a:t>
            </a:r>
            <a:endParaRPr/>
          </a:p>
          <a:p>
            <a:pPr marL="438150" lvl="0" indent="-319088" algn="l" rtl="0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/>
          </a:p>
        </p:txBody>
      </p:sp>
      <p:sp>
        <p:nvSpPr>
          <p:cNvPr id="1107" name="Google Shape;1107;p9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7467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1108" name="Google Shape;1108;p96"/>
          <p:cNvSpPr txBox="1">
            <a:spLocks noGrp="1"/>
          </p:cNvSpPr>
          <p:nvPr>
            <p:ph type="dt" idx="10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96"/>
          <p:cNvSpPr txBox="1">
            <a:spLocks noGrp="1"/>
          </p:cNvSpPr>
          <p:nvPr>
            <p:ph type="ftr" idx="11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fstm.kuis.edu.my/blog/php</a:t>
            </a:r>
            <a:endParaRPr/>
          </a:p>
        </p:txBody>
      </p:sp>
      <p:sp>
        <p:nvSpPr>
          <p:cNvPr id="1110" name="Google Shape;1110;p96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7b4f7162f2_0_0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 array</a:t>
            </a:r>
            <a:endParaRPr/>
          </a:p>
        </p:txBody>
      </p:sp>
      <p:sp>
        <p:nvSpPr>
          <p:cNvPr id="1117" name="Google Shape;1117;g7b4f7162f2_0_0"/>
          <p:cNvSpPr txBox="1">
            <a:spLocks noGrp="1"/>
          </p:cNvSpPr>
          <p:nvPr>
            <p:ph type="body" idx="1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7620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$array = array(</a:t>
            </a:r>
            <a:r>
              <a:rPr lang="en-US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"Jonathan"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"Sampson"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($array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$value) { </a:t>
            </a:r>
            <a:r>
              <a:rPr lang="en-US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$value; }</a:t>
            </a:r>
            <a:endParaRPr sz="100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7b4f7162f2_0_0"/>
          <p:cNvSpPr txBox="1">
            <a:spLocks noGrp="1"/>
          </p:cNvSpPr>
          <p:nvPr>
            <p:ph type="sldNum" idx="12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6039</Words>
  <Application>Microsoft Office PowerPoint</Application>
  <PresentationFormat>On-screen Show (4:3)</PresentationFormat>
  <Paragraphs>1002</Paragraphs>
  <Slides>140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Corbel</vt:lpstr>
      <vt:lpstr>Calibri</vt:lpstr>
      <vt:lpstr>Twentieth Century</vt:lpstr>
      <vt:lpstr>Courier New</vt:lpstr>
      <vt:lpstr>Arial</vt:lpstr>
      <vt:lpstr>Noto Sans Symbols</vt:lpstr>
      <vt:lpstr>Module</vt:lpstr>
      <vt:lpstr>Module</vt:lpstr>
      <vt:lpstr>PowerPoint Presentation</vt:lpstr>
      <vt:lpstr>Intro Concept of 3-tier</vt:lpstr>
      <vt:lpstr>Example LMS</vt:lpstr>
      <vt:lpstr>PowerPoint Presentation</vt:lpstr>
      <vt:lpstr>WEB PROGRAMMING</vt:lpstr>
      <vt:lpstr>Training outline</vt:lpstr>
      <vt:lpstr>HTML5</vt:lpstr>
      <vt:lpstr>Typical HTML structure</vt:lpstr>
      <vt:lpstr>Hyperlink</vt:lpstr>
      <vt:lpstr>Image</vt:lpstr>
      <vt:lpstr>HTML5 image responsive</vt:lpstr>
      <vt:lpstr>Table</vt:lpstr>
      <vt:lpstr>Form</vt:lpstr>
      <vt:lpstr>HTML5 Native video</vt:lpstr>
      <vt:lpstr>HTML5 Native AUDIO</vt:lpstr>
      <vt:lpstr>Location MAPS</vt:lpstr>
      <vt:lpstr>BLOCK &lt;DIV&gt;</vt:lpstr>
      <vt:lpstr>HTML Responsive layout</vt:lpstr>
      <vt:lpstr>HTML Responsive layout</vt:lpstr>
      <vt:lpstr>VIEWPORT</vt:lpstr>
      <vt:lpstr>HTML Responsive layout</vt:lpstr>
      <vt:lpstr>HTML Responsive layout</vt:lpstr>
      <vt:lpstr>Bootstrap</vt:lpstr>
      <vt:lpstr>Bootstrap</vt:lpstr>
      <vt:lpstr>Bootstrap -setting</vt:lpstr>
      <vt:lpstr>Basic bootstrap layout</vt:lpstr>
      <vt:lpstr>BOOTSTRAP FORM</vt:lpstr>
      <vt:lpstr>BootSTRAP GRID SYSTEM</vt:lpstr>
      <vt:lpstr>BootSTRAP GRID SYSTEM DESKTOP</vt:lpstr>
      <vt:lpstr>BootSTRAP GRID SYSTEM MOBILE</vt:lpstr>
      <vt:lpstr>FREE STARTbootstrap.com</vt:lpstr>
      <vt:lpstr>WEB PROGRAMMING</vt:lpstr>
      <vt:lpstr>Introduction</vt:lpstr>
      <vt:lpstr>Introduction to PHP</vt:lpstr>
      <vt:lpstr>Introduction to PHP (cont)</vt:lpstr>
      <vt:lpstr>Introduction to PHP(cont)</vt:lpstr>
      <vt:lpstr>Introduction to PHP(cont)</vt:lpstr>
      <vt:lpstr>Introduction to PHP(cont)</vt:lpstr>
      <vt:lpstr>Introduction to PHP(cont)</vt:lpstr>
      <vt:lpstr>PHP Development Tools</vt:lpstr>
      <vt:lpstr>PHP Development Tools (cont)</vt:lpstr>
      <vt:lpstr>WEB PROGRAMMING</vt:lpstr>
      <vt:lpstr>PHP Script Tag</vt:lpstr>
      <vt:lpstr>PHP Script Tag (cont)</vt:lpstr>
      <vt:lpstr>PHP Script Tag (cont)</vt:lpstr>
      <vt:lpstr>PHP Script Tag (cont)</vt:lpstr>
      <vt:lpstr>PHP Script Tag (cont)</vt:lpstr>
      <vt:lpstr>Comments in PHP</vt:lpstr>
      <vt:lpstr>Comments in PHP (cont)</vt:lpstr>
      <vt:lpstr>Comments in PHP (cont)</vt:lpstr>
      <vt:lpstr>PHP Variables</vt:lpstr>
      <vt:lpstr>PHP Variables (cont)</vt:lpstr>
      <vt:lpstr>PHP Variables (cont)</vt:lpstr>
      <vt:lpstr>Exercise 2.1</vt:lpstr>
      <vt:lpstr>Answer 2.1</vt:lpstr>
      <vt:lpstr>Exercise 2.2</vt:lpstr>
      <vt:lpstr>Answer 2.2</vt:lpstr>
      <vt:lpstr>Exercise 2.3</vt:lpstr>
      <vt:lpstr>Answer 2.3</vt:lpstr>
      <vt:lpstr>Exercise 2.4</vt:lpstr>
      <vt:lpstr>Answer 2.4</vt:lpstr>
      <vt:lpstr>Exercise 2.5</vt:lpstr>
      <vt:lpstr>Naming Rules for Variables</vt:lpstr>
      <vt:lpstr>Exercise 2.6</vt:lpstr>
      <vt:lpstr>Lateral Values</vt:lpstr>
      <vt:lpstr>Lateral Values (cont)</vt:lpstr>
      <vt:lpstr>Lateral Values (cont)</vt:lpstr>
      <vt:lpstr>Lateral Values (cont)</vt:lpstr>
      <vt:lpstr>Lateral Values (cont)</vt:lpstr>
      <vt:lpstr>Lateral Values (cont)</vt:lpstr>
      <vt:lpstr>Concatenation Operator</vt:lpstr>
      <vt:lpstr>Concatenation Operator (cont)</vt:lpstr>
      <vt:lpstr>Concatenation Operator (cont)</vt:lpstr>
      <vt:lpstr>Concatenation Operator (cont)</vt:lpstr>
      <vt:lpstr>WEB PROGRAMMING</vt:lpstr>
      <vt:lpstr>Input Through HTML</vt:lpstr>
      <vt:lpstr>GET vs. POST</vt:lpstr>
      <vt:lpstr>Example 1 (Using GET Method)</vt:lpstr>
      <vt:lpstr>Example 1 (cont)</vt:lpstr>
      <vt:lpstr>Example 1 (cont)</vt:lpstr>
      <vt:lpstr>Example 1 (cont)</vt:lpstr>
      <vt:lpstr>Example  (Using POST Method)</vt:lpstr>
      <vt:lpstr>WEB PROGRAMMING</vt:lpstr>
      <vt:lpstr>Assignment Operators</vt:lpstr>
      <vt:lpstr>Assignment Operators</vt:lpstr>
      <vt:lpstr>Arithmetic Operators</vt:lpstr>
      <vt:lpstr>Arithmetic Operators (cont)</vt:lpstr>
      <vt:lpstr>Operators Precedence</vt:lpstr>
      <vt:lpstr>Comparison Operators</vt:lpstr>
      <vt:lpstr>Logical Operators</vt:lpstr>
      <vt:lpstr>Example (Add 2 numbers)</vt:lpstr>
      <vt:lpstr>WEB PROGRAMMING</vt:lpstr>
      <vt:lpstr>Introduction of Array</vt:lpstr>
      <vt:lpstr>Introduction of Array (cont)</vt:lpstr>
      <vt:lpstr>Introduction of Array (cont)</vt:lpstr>
      <vt:lpstr>Introduction of Array (cont)</vt:lpstr>
      <vt:lpstr>Numeric Array</vt:lpstr>
      <vt:lpstr>Example 1</vt:lpstr>
      <vt:lpstr>Print array</vt:lpstr>
      <vt:lpstr>Array Functions</vt:lpstr>
      <vt:lpstr>Associative Array</vt:lpstr>
      <vt:lpstr>Lab Exercise</vt:lpstr>
      <vt:lpstr>WEB PROGRAMMING</vt:lpstr>
      <vt:lpstr>Repetition in PHP</vt:lpstr>
      <vt:lpstr>for structure</vt:lpstr>
      <vt:lpstr>foreach structure</vt:lpstr>
      <vt:lpstr>for structure (cont)</vt:lpstr>
      <vt:lpstr>WEB PROGRAMMING</vt:lpstr>
      <vt:lpstr>Selection in PHP</vt:lpstr>
      <vt:lpstr>Simple if</vt:lpstr>
      <vt:lpstr>if…else</vt:lpstr>
      <vt:lpstr>if…else if…else if…else</vt:lpstr>
      <vt:lpstr>WEB PROGRAMMING</vt:lpstr>
      <vt:lpstr>strpos() function</vt:lpstr>
      <vt:lpstr>strpos() function (cont)</vt:lpstr>
      <vt:lpstr>str_split() function</vt:lpstr>
      <vt:lpstr>substr() function</vt:lpstr>
      <vt:lpstr>move_uploaded_file function</vt:lpstr>
      <vt:lpstr>&lt;?php OOP ?&gt;</vt:lpstr>
      <vt:lpstr>Define OOP</vt:lpstr>
      <vt:lpstr>PHP OOP (Laravel approach)</vt:lpstr>
      <vt:lpstr>PHP Class</vt:lpstr>
      <vt:lpstr>PHP Class with Method</vt:lpstr>
      <vt:lpstr>PHP Class with Constructor</vt:lpstr>
      <vt:lpstr>PHP Object Call</vt:lpstr>
      <vt:lpstr>{{ laravel blade }}</vt:lpstr>
      <vt:lpstr>Laravel blade Scripts</vt:lpstr>
      <vt:lpstr>WEB PROGRAMMING</vt:lpstr>
      <vt:lpstr>Install xampplite in D:</vt:lpstr>
      <vt:lpstr>START Apache &amp; MySQL</vt:lpstr>
      <vt:lpstr>Locate htdocs</vt:lpstr>
      <vt:lpstr>MySQL</vt:lpstr>
      <vt:lpstr>MySQL (cont)</vt:lpstr>
      <vt:lpstr>MySQL (cont)</vt:lpstr>
      <vt:lpstr>Connect to a Database</vt:lpstr>
      <vt:lpstr>Create a Database</vt:lpstr>
      <vt:lpstr>Create a Database (cont)</vt:lpstr>
      <vt:lpstr>Create a Database (cont)</vt:lpstr>
      <vt:lpstr>localhost/phpMyAdmin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marcia.divack</dc:creator>
  <cp:lastModifiedBy>Khirulnizam Abd Rahman</cp:lastModifiedBy>
  <cp:revision>9</cp:revision>
  <dcterms:created xsi:type="dcterms:W3CDTF">2007-03-20T22:35:05Z</dcterms:created>
  <dcterms:modified xsi:type="dcterms:W3CDTF">2019-12-15T22:29:02Z</dcterms:modified>
</cp:coreProperties>
</file>